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325" r:id="rId3"/>
    <p:sldId id="258" r:id="rId4"/>
    <p:sldId id="279" r:id="rId5"/>
    <p:sldId id="259" r:id="rId6"/>
    <p:sldId id="260" r:id="rId7"/>
    <p:sldId id="261" r:id="rId8"/>
    <p:sldId id="294" r:id="rId9"/>
    <p:sldId id="296" r:id="rId10"/>
    <p:sldId id="262" r:id="rId11"/>
    <p:sldId id="297" r:id="rId12"/>
    <p:sldId id="280" r:id="rId13"/>
    <p:sldId id="300" r:id="rId14"/>
    <p:sldId id="282" r:id="rId15"/>
    <p:sldId id="283" r:id="rId16"/>
    <p:sldId id="326" r:id="rId17"/>
    <p:sldId id="327" r:id="rId18"/>
    <p:sldId id="328" r:id="rId19"/>
    <p:sldId id="329" r:id="rId20"/>
    <p:sldId id="330" r:id="rId21"/>
    <p:sldId id="335" r:id="rId22"/>
    <p:sldId id="336" r:id="rId23"/>
    <p:sldId id="380" r:id="rId24"/>
    <p:sldId id="337" r:id="rId25"/>
    <p:sldId id="338" r:id="rId26"/>
    <p:sldId id="339" r:id="rId27"/>
    <p:sldId id="340" r:id="rId28"/>
    <p:sldId id="341" r:id="rId29"/>
    <p:sldId id="343" r:id="rId30"/>
    <p:sldId id="344" r:id="rId31"/>
    <p:sldId id="381" r:id="rId32"/>
    <p:sldId id="382" r:id="rId33"/>
    <p:sldId id="345" r:id="rId34"/>
    <p:sldId id="384" r:id="rId35"/>
    <p:sldId id="383" r:id="rId36"/>
    <p:sldId id="385" r:id="rId38"/>
    <p:sldId id="348" r:id="rId39"/>
    <p:sldId id="349" r:id="rId40"/>
    <p:sldId id="387" r:id="rId41"/>
    <p:sldId id="350" r:id="rId42"/>
    <p:sldId id="351" r:id="rId43"/>
    <p:sldId id="352" r:id="rId44"/>
    <p:sldId id="353" r:id="rId45"/>
    <p:sldId id="405" r:id="rId46"/>
    <p:sldId id="406" r:id="rId47"/>
    <p:sldId id="407" r:id="rId48"/>
  </p:sldIdLst>
  <p:sldSz cx="9144000" cy="6858000" type="screen4x3"/>
  <p:notesSz cx="6858000" cy="9144000"/>
  <p:custDataLst>
    <p:tags r:id="rId5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yanjun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00"/>
    <a:srgbClr val="0000FF"/>
    <a:srgbClr val="6FE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61"/>
    <p:restoredTop sz="94736"/>
  </p:normalViewPr>
  <p:slideViewPr>
    <p:cSldViewPr showGuides="1">
      <p:cViewPr varScale="1">
        <p:scale>
          <a:sx n="113" d="100"/>
          <a:sy n="113" d="100"/>
        </p:scale>
        <p:origin x="-948" y="-102"/>
      </p:cViewPr>
      <p:guideLst>
        <p:guide orient="horz" pos="2069"/>
        <p:guide pos="2880"/>
      </p:guideLst>
    </p:cSldViewPr>
  </p:slideViewPr>
  <p:outlineViewPr>
    <p:cViewPr>
      <p:scale>
        <a:sx n="33" d="100"/>
        <a:sy n="33" d="100"/>
      </p:scale>
      <p:origin x="0" y="1591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gs" Target="tags/tag3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588" name="Rectangle 4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3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74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78168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376555" y="1222693"/>
            <a:ext cx="8229600" cy="44116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  <p:grpSp>
        <p:nvGrpSpPr>
          <p:cNvPr id="1032" name="Group 8"/>
          <p:cNvGrpSpPr/>
          <p:nvPr/>
        </p:nvGrpSpPr>
        <p:grpSpPr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8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8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8" cy="7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8" cy="7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8" cy="7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8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8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8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8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8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8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8" cy="7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8" cy="7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8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 b="1">
          <a:solidFill>
            <a:srgbClr val="FF00FF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hyperlink" Target="6.10.swf" TargetMode="Externa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5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hyperlink" Target="6.12.sw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hyperlink" Target="6.12.sw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hyperlink" Target="6.12.sw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hyperlink" Target="6.13.swf" TargetMode="Externa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6.bin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8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9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20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6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92162"/>
          </a:xfrm>
        </p:spPr>
        <p:txBody>
          <a:bodyPr wrap="square" lIns="91440" tIns="45720" rIns="91440" bIns="45720" anchor="b" anchorCtr="0"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1.3.1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计算机硬件组成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33794" name="日期占位符 4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5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pic>
        <p:nvPicPr>
          <p:cNvPr id="33796" name="图片 8" descr="t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7913"/>
            <a:ext cx="3698875" cy="578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994150" y="1077913"/>
            <a:ext cx="5149850" cy="3968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noProof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问题：总线</a:t>
            </a:r>
            <a:endParaRPr lang="zh-CN" altLang="en-US" sz="2400" noProof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总线的内部结构是这样的？</a:t>
            </a:r>
            <a:endParaRPr lang="zh-CN" altLang="en-US" sz="2400" noProof="1" dirty="0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如果多个设备同时需要通过总线</a:t>
            </a:r>
            <a:r>
              <a:rPr lang="zh-CN" sz="2400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，是否会产生总线冲突，如何解决总线冲突</a:t>
            </a:r>
            <a:r>
              <a:rPr lang="zh-CN" altLang="en-US" sz="2400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？</a:t>
            </a:r>
            <a:endParaRPr lang="zh-CN" altLang="en-US" sz="2400" noProof="1" dirty="0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总线如何能更高效更快速的工作？</a:t>
            </a:r>
            <a:endParaRPr lang="zh-CN" altLang="en-US" sz="2400" noProof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400" noProof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……</a:t>
            </a:r>
            <a:endParaRPr lang="en-US" altLang="zh-CN" sz="2400" noProof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467360" y="116840"/>
            <a:ext cx="7543800" cy="78168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sz="3600" b="0" dirty="0">
                <a:latin typeface="宋体" panose="02010600030101010101" pitchFamily="2" charset="-122"/>
              </a:rPr>
              <a:t>单总线结构特点：</a:t>
            </a:r>
            <a:endParaRPr lang="zh-CN" altLang="en-US" sz="3600" b="0" dirty="0">
              <a:latin typeface="宋体" panose="02010600030101010101" pitchFamily="2" charset="-122"/>
            </a:endParaRPr>
          </a:p>
        </p:txBody>
      </p:sp>
      <p:sp>
        <p:nvSpPr>
          <p:cNvPr id="13316" name="Rectangle 3"/>
          <p:cNvSpPr>
            <a:spLocks noGrp="1"/>
          </p:cNvSpPr>
          <p:nvPr>
            <p:ph idx="1"/>
          </p:nvPr>
        </p:nvSpPr>
        <p:spPr>
          <a:xfrm>
            <a:off x="413385" y="3933190"/>
            <a:ext cx="8629015" cy="2334260"/>
          </a:xfrm>
        </p:spPr>
        <p:txBody>
          <a:bodyPr vert="horz" wrap="square" lIns="91440" tIns="45720" rIns="91440" bIns="45720" anchor="t"/>
          <a:p>
            <a:pPr lvl="1" eaLnBrk="1" hangingPunct="1">
              <a:lnSpc>
                <a:spcPct val="160000"/>
              </a:lnSpc>
              <a:buNone/>
            </a:pPr>
            <a:r>
              <a:rPr lang="en-US" altLang="zh-CN" dirty="0"/>
              <a:t>1.</a:t>
            </a:r>
            <a:r>
              <a:rPr lang="zh-CN" altLang="en-US" dirty="0"/>
              <a:t>必须连接</a:t>
            </a:r>
            <a:r>
              <a:rPr lang="zh-CN" altLang="en-US" dirty="0">
                <a:solidFill>
                  <a:srgbClr val="FF0000"/>
                </a:solidFill>
              </a:rPr>
              <a:t>高速运行</a:t>
            </a:r>
            <a:r>
              <a:rPr lang="zh-CN" altLang="en-US" dirty="0">
                <a:solidFill>
                  <a:schemeClr val="tx1"/>
                </a:solidFill>
              </a:rPr>
              <a:t>的设备</a:t>
            </a:r>
            <a:endParaRPr lang="zh-CN" altLang="en-US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6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能</a:t>
            </a:r>
            <a:r>
              <a:rPr lang="zh-CN" altLang="en-US" dirty="0">
                <a:solidFill>
                  <a:srgbClr val="FF0000"/>
                </a:solidFill>
              </a:rPr>
              <a:t>迅速获得</a:t>
            </a:r>
            <a:r>
              <a:rPr lang="zh-CN" altLang="en-US" dirty="0">
                <a:solidFill>
                  <a:schemeClr val="tx1"/>
                </a:solidFill>
              </a:rPr>
              <a:t>总线控制权</a:t>
            </a:r>
            <a:r>
              <a:rPr lang="zh-CN" altLang="en-US" dirty="0"/>
              <a:t>；并</a:t>
            </a:r>
            <a:r>
              <a:rPr lang="zh-CN" altLang="en-US" dirty="0">
                <a:solidFill>
                  <a:srgbClr val="FF0000"/>
                </a:solidFill>
              </a:rPr>
              <a:t>迅速放弃</a:t>
            </a:r>
            <a:r>
              <a:rPr lang="zh-CN" altLang="en-US" dirty="0">
                <a:solidFill>
                  <a:schemeClr val="tx1"/>
                </a:solidFill>
              </a:rPr>
              <a:t>总线控制权</a:t>
            </a:r>
            <a:endParaRPr lang="zh-CN" altLang="en-US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6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避免因</a:t>
            </a:r>
            <a:r>
              <a:rPr lang="zh-CN" altLang="en-US" dirty="0">
                <a:solidFill>
                  <a:srgbClr val="FF0000"/>
                </a:solidFill>
              </a:rPr>
              <a:t>等待总线</a:t>
            </a:r>
            <a:r>
              <a:rPr lang="zh-CN" altLang="en-US" dirty="0">
                <a:solidFill>
                  <a:schemeClr val="tx1"/>
                </a:solidFill>
              </a:rPr>
              <a:t>而</a:t>
            </a:r>
            <a:r>
              <a:rPr lang="zh-CN" altLang="en-US" dirty="0"/>
              <a:t>导致很大的</a:t>
            </a:r>
            <a:r>
              <a:rPr lang="zh-CN" altLang="en-US" dirty="0">
                <a:solidFill>
                  <a:srgbClr val="FF0000"/>
                </a:solidFill>
              </a:rPr>
              <a:t>时间延迟</a:t>
            </a:r>
            <a:r>
              <a:rPr lang="zh-CN" altLang="en-US" dirty="0"/>
              <a:t>。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zh-CN" altLang="en-US" dirty="0">
                <a:solidFill>
                  <a:srgbClr val="0000FF"/>
                </a:solidFill>
              </a:rPr>
              <a:t>分时使用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endParaRPr lang="en-US" altLang="zh-CN" dirty="0">
              <a:solidFill>
                <a:srgbClr val="0000FF"/>
              </a:solidFill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539115" y="908685"/>
          <a:ext cx="6419215" cy="2846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4749800" imgH="1873250" progId="Paint.Picture">
                  <p:embed/>
                </p:oleObj>
              </mc:Choice>
              <mc:Fallback>
                <p:oleObj name="" r:id="rId2" imgW="4749800" imgH="187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115" y="908685"/>
                        <a:ext cx="6419215" cy="2846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4340" name="Rectangle 3"/>
          <p:cNvSpPr>
            <a:spLocks noGrp="1"/>
          </p:cNvSpPr>
          <p:nvPr>
            <p:ph idx="1"/>
          </p:nvPr>
        </p:nvSpPr>
        <p:spPr>
          <a:xfrm>
            <a:off x="35560" y="836930"/>
            <a:ext cx="2975610" cy="4411345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400" dirty="0">
                <a:latin typeface="宋体" panose="02010600030101010101" pitchFamily="2" charset="-122"/>
              </a:rPr>
              <a:t>多总线</a:t>
            </a:r>
            <a:endParaRPr lang="zh-CN" altLang="en-US" sz="2400" dirty="0"/>
          </a:p>
        </p:txBody>
      </p:sp>
      <p:graphicFrame>
        <p:nvGraphicFramePr>
          <p:cNvPr id="3" name="对象 2"/>
          <p:cNvGraphicFramePr/>
          <p:nvPr/>
        </p:nvGraphicFramePr>
        <p:xfrm>
          <a:off x="1547495" y="0"/>
          <a:ext cx="7604125" cy="682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473950" imgH="7131050" progId="Paint.Picture">
                  <p:embed/>
                </p:oleObj>
              </mc:Choice>
              <mc:Fallback>
                <p:oleObj name="" r:id="rId1" imgW="7473950" imgH="71310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47495" y="0"/>
                        <a:ext cx="7604125" cy="6826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Rectangle 2"/>
          <p:cNvSpPr>
            <a:spLocks noGrp="1"/>
          </p:cNvSpPr>
          <p:nvPr>
            <p:ph type="title"/>
          </p:nvPr>
        </p:nvSpPr>
        <p:spPr>
          <a:xfrm>
            <a:off x="107950" y="44450"/>
            <a:ext cx="4538345" cy="59690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sz="3600" dirty="0">
                <a:cs typeface="Times New Roman" panose="02020603050405020304" pitchFamily="18" charset="0"/>
              </a:rPr>
              <a:t>6.1.2</a:t>
            </a:r>
            <a:r>
              <a:rPr lang="zh-CN" altLang="en-US" sz="3600" b="0" dirty="0">
                <a:latin typeface="宋体" panose="02010600030101010101" pitchFamily="2" charset="-122"/>
              </a:rPr>
              <a:t>总线的连接方式</a:t>
            </a:r>
            <a:endParaRPr lang="zh-CN" altLang="en-US" sz="3600" b="0" dirty="0">
              <a:latin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68035" y="1268730"/>
            <a:ext cx="3105785" cy="13220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桥：具有缓冲转换控制的逻辑电路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不同类型的桥分别连接低速，中速，高速设备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1412875"/>
            <a:ext cx="1516380" cy="3784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优点：</a:t>
            </a:r>
            <a:r>
              <a:rPr lang="zh-CN" altLang="en-US" sz="2400">
                <a:solidFill>
                  <a:srgbClr val="0000FF"/>
                </a:solidFill>
              </a:rPr>
              <a:t>确保高速、中速、低速设备连接到不同总线上同时工作，以提高总线的效率和吞吐量</a:t>
            </a:r>
            <a:endParaRPr lang="zh-CN" altLang="en-US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74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6.1</a:t>
            </a:r>
            <a:r>
              <a:rPr lang="en-US" altLang="zh-CN" dirty="0">
                <a:solidFill>
                  <a:srgbClr val="FF0000"/>
                </a:solidFill>
              </a:rPr>
              <a:t>.3 </a:t>
            </a:r>
            <a:r>
              <a:rPr lang="zh-CN" altLang="en-US" b="0" dirty="0">
                <a:latin typeface="宋体" panose="02010600030101010101" pitchFamily="2" charset="-122"/>
              </a:rPr>
              <a:t>总线的内部结构</a:t>
            </a:r>
            <a:endParaRPr lang="zh-CN" altLang="en-US" b="0" dirty="0">
              <a:latin typeface="宋体" panose="02010600030101010101" pitchFamily="2" charset="-122"/>
            </a:endParaRPr>
          </a:p>
        </p:txBody>
      </p:sp>
      <p:sp>
        <p:nvSpPr>
          <p:cNvPr id="17412" name="Rectangle 3"/>
          <p:cNvSpPr>
            <a:spLocks noGrp="1"/>
          </p:cNvSpPr>
          <p:nvPr>
            <p:ph idx="1"/>
          </p:nvPr>
        </p:nvSpPr>
        <p:spPr>
          <a:xfrm>
            <a:off x="251460" y="4382770"/>
            <a:ext cx="8729980" cy="2181860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dirty="0"/>
              <a:t>早期总线结构的不足之处在于：</a:t>
            </a:r>
            <a:endParaRPr lang="zh-CN" altLang="en-US" sz="2400" dirty="0"/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① 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是总线上</a:t>
            </a:r>
            <a:r>
              <a:rPr lang="zh-CN" altLang="en-US" sz="2400" dirty="0">
                <a:solidFill>
                  <a:srgbClr val="FF0000"/>
                </a:solidFill>
              </a:rPr>
              <a:t>唯一的主控者</a:t>
            </a:r>
            <a:r>
              <a:rPr lang="zh-CN" altLang="en-US" sz="2400" dirty="0">
                <a:solidFill>
                  <a:schemeClr val="tx1"/>
                </a:solidFill>
              </a:rPr>
              <a:t>。不能满足</a:t>
            </a:r>
            <a:r>
              <a:rPr lang="zh-CN" altLang="en-US" sz="2400" dirty="0">
                <a:solidFill>
                  <a:srgbClr val="FF0000"/>
                </a:solidFill>
              </a:rPr>
              <a:t>多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环境</a:t>
            </a:r>
            <a:r>
              <a:rPr lang="zh-CN" altLang="en-US" sz="2400" dirty="0">
                <a:solidFill>
                  <a:schemeClr val="tx1"/>
                </a:solidFill>
              </a:rPr>
              <a:t>的要求。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总线信号是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引脚信号的延伸，故</a:t>
            </a:r>
            <a:r>
              <a:rPr lang="zh-CN" altLang="en-US" sz="2400" dirty="0">
                <a:solidFill>
                  <a:srgbClr val="0000FF"/>
                </a:solidFill>
              </a:rPr>
              <a:t>总线结构紧密与</a:t>
            </a:r>
            <a:r>
              <a:rPr lang="en-US" altLang="zh-CN" sz="2400" dirty="0">
                <a:solidFill>
                  <a:srgbClr val="0000FF"/>
                </a:solidFill>
              </a:rPr>
              <a:t>CPU</a:t>
            </a:r>
            <a:r>
              <a:rPr lang="zh-CN" altLang="en-US" sz="2400" dirty="0">
                <a:solidFill>
                  <a:srgbClr val="0000FF"/>
                </a:solidFill>
              </a:rPr>
              <a:t>相关</a:t>
            </a:r>
            <a:r>
              <a:rPr lang="zh-CN" altLang="en-US" sz="2400" dirty="0">
                <a:solidFill>
                  <a:schemeClr val="tx1"/>
                </a:solidFill>
              </a:rPr>
              <a:t>，通用性较差。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5560" y="908685"/>
          <a:ext cx="8063865" cy="3326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651750" imgH="2971800" progId="Paint.Picture">
                  <p:embed/>
                </p:oleObj>
              </mc:Choice>
              <mc:Fallback>
                <p:oleObj name="" r:id="rId1" imgW="7651750" imgH="2971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560" y="908685"/>
                        <a:ext cx="8063865" cy="3326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069580" y="2204720"/>
            <a:ext cx="91186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单向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00695" y="2780665"/>
            <a:ext cx="91186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双向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00695" y="3429000"/>
            <a:ext cx="91186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单向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对象 7"/>
          <p:cNvGraphicFramePr/>
          <p:nvPr/>
        </p:nvGraphicFramePr>
        <p:xfrm>
          <a:off x="35560" y="764540"/>
          <a:ext cx="9108440" cy="5029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623300" imgH="4241800" progId="Paint.Picture">
                  <p:embed/>
                </p:oleObj>
              </mc:Choice>
              <mc:Fallback>
                <p:oleObj name="" r:id="rId1" imgW="8623300" imgH="42418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560" y="764540"/>
                        <a:ext cx="9108440" cy="5029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8436" name="Rectangle 3"/>
          <p:cNvSpPr>
            <a:spLocks noGrp="1"/>
          </p:cNvSpPr>
          <p:nvPr>
            <p:ph idx="1"/>
          </p:nvPr>
        </p:nvSpPr>
        <p:spPr>
          <a:xfrm>
            <a:off x="263208" y="116523"/>
            <a:ext cx="8229600" cy="4411662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/>
              <a:t>当代流行的总线内部结构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220335" y="2060575"/>
            <a:ext cx="2959100" cy="7067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 dirty="0">
                <a:sym typeface="+mn-ea"/>
              </a:rPr>
              <a:t>减少布线：数据线的低位和地址线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分时复用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44165" y="3140710"/>
            <a:ext cx="315214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总线请求</a:t>
            </a:r>
            <a:r>
              <a:rPr lang="zh-CN" altLang="en-US" sz="2000" dirty="0">
                <a:sym typeface="+mn-ea"/>
              </a:rPr>
              <a:t>线和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总线授权</a:t>
            </a:r>
            <a:r>
              <a:rPr lang="zh-CN" altLang="en-US" sz="2000" dirty="0">
                <a:sym typeface="+mn-ea"/>
              </a:rPr>
              <a:t>线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31820" y="3716655"/>
            <a:ext cx="4441825" cy="7067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 dirty="0">
                <a:sym typeface="+mn-ea"/>
              </a:rPr>
              <a:t>处理带优先级的中断操作，包括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中断请求</a:t>
            </a:r>
            <a:r>
              <a:rPr lang="zh-CN" altLang="en-US" sz="2000" dirty="0">
                <a:sym typeface="+mn-ea"/>
              </a:rPr>
              <a:t>线和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中断认可</a:t>
            </a:r>
            <a:r>
              <a:rPr lang="zh-CN" altLang="en-US" sz="2000" dirty="0">
                <a:sym typeface="+mn-ea"/>
              </a:rPr>
              <a:t>线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75965" y="4653280"/>
            <a:ext cx="4794885" cy="7067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 dirty="0">
                <a:sym typeface="+mn-ea"/>
              </a:rPr>
              <a:t>包括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时钟信号</a:t>
            </a:r>
            <a:r>
              <a:rPr lang="zh-CN" altLang="en-US" sz="2000" dirty="0">
                <a:sym typeface="+mn-ea"/>
              </a:rPr>
              <a:t>线、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电源</a:t>
            </a:r>
            <a:r>
              <a:rPr lang="zh-CN" altLang="en-US" sz="2000" dirty="0">
                <a:sym typeface="+mn-ea"/>
              </a:rPr>
              <a:t>线、地线、系统复位线以及加电或断电的时序信号线等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7495" y="2060575"/>
            <a:ext cx="2196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总线控制器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64030" y="836930"/>
            <a:ext cx="10083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支持多</a:t>
            </a:r>
            <a:r>
              <a:rPr lang="en-US" altLang="zh-CN" sz="20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endParaRPr lang="en-US" altLang="zh-CN" sz="2000" b="1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19685" y="765175"/>
          <a:ext cx="9104630" cy="6155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9387840" imgH="10471150" progId="Paint.Picture">
                  <p:embed/>
                </p:oleObj>
              </mc:Choice>
              <mc:Fallback>
                <p:oleObj name="" r:id="rId1" imgW="9387840" imgH="104711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685" y="765175"/>
                        <a:ext cx="9104630" cy="6155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0483" name="Rectangle 2"/>
          <p:cNvSpPr>
            <a:spLocks noGrp="1"/>
          </p:cNvSpPr>
          <p:nvPr>
            <p:ph type="title"/>
          </p:nvPr>
        </p:nvSpPr>
        <p:spPr>
          <a:xfrm>
            <a:off x="35560" y="-27305"/>
            <a:ext cx="9101455" cy="667385"/>
          </a:xfrm>
          <a:solidFill>
            <a:schemeClr val="bg1"/>
          </a:solidFill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sz="3600" dirty="0">
                <a:solidFill>
                  <a:srgbClr val="FF0000"/>
                </a:solidFill>
                <a:cs typeface="Times New Roman" panose="02020603050405020304" pitchFamily="18" charset="0"/>
              </a:rPr>
              <a:t>6.1</a:t>
            </a:r>
            <a:r>
              <a:rPr lang="en-US" altLang="zh-CN" sz="3600" dirty="0">
                <a:solidFill>
                  <a:srgbClr val="FF0000"/>
                </a:solidFill>
              </a:rPr>
              <a:t>.5 </a:t>
            </a:r>
            <a:r>
              <a:rPr lang="zh-CN" altLang="en-US" sz="3600" b="0" dirty="0">
                <a:solidFill>
                  <a:srgbClr val="FF0000"/>
                </a:solidFill>
                <a:latin typeface="宋体" panose="02010600030101010101" pitchFamily="2" charset="-122"/>
              </a:rPr>
              <a:t>总线结构实例：</a:t>
            </a:r>
            <a:r>
              <a:rPr lang="zh-CN" altLang="en-US" sz="3600" b="0" dirty="0">
                <a:solidFill>
                  <a:srgbClr val="FF00FF"/>
                </a:solidFill>
                <a:latin typeface="宋体" panose="02010600030101010101" pitchFamily="2" charset="-122"/>
              </a:rPr>
              <a:t>奔腾计算机主板结构</a:t>
            </a:r>
            <a:endParaRPr lang="zh-CN" altLang="en-US" sz="3600" b="0" dirty="0">
              <a:solidFill>
                <a:srgbClr val="FF00FF"/>
              </a:solidFill>
              <a:latin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9705" y="908685"/>
            <a:ext cx="3145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三层次的多总线结构</a:t>
            </a:r>
            <a:endParaRPr lang="zh-CN" sz="24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48020" y="1125220"/>
            <a:ext cx="805180" cy="262255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11955" y="3213100"/>
            <a:ext cx="805180" cy="262255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0020" y="5661660"/>
            <a:ext cx="805180" cy="262255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60515" y="1052830"/>
            <a:ext cx="2226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CPU-</a:t>
            </a:r>
            <a:r>
              <a:rPr lang="zh-CN" altLang="en-US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存储器总线</a:t>
            </a:r>
            <a:endParaRPr lang="zh-CN" altLang="en-US" sz="200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74490" y="2228215"/>
            <a:ext cx="1029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内存条</a:t>
            </a:r>
            <a:endParaRPr 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76190" y="3145155"/>
            <a:ext cx="2660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连接高速</a:t>
            </a:r>
            <a:r>
              <a:rPr lang="en-US" altLang="zh-CN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endParaRPr lang="zh-CN" altLang="en-US" sz="200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6165" y="2524125"/>
            <a:ext cx="444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显</a:t>
            </a:r>
            <a:endParaRPr 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卡</a:t>
            </a:r>
            <a:endParaRPr 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98930" y="2515870"/>
            <a:ext cx="444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网卡</a:t>
            </a:r>
            <a:endParaRPr 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31110" y="2458085"/>
            <a:ext cx="1191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硬盘</a:t>
            </a:r>
            <a:endParaRPr 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sz="20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控制器</a:t>
            </a:r>
            <a:endParaRPr 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00020" y="5923915"/>
            <a:ext cx="2660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连接低速</a:t>
            </a:r>
            <a:r>
              <a:rPr lang="en-US" altLang="zh-CN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I/O</a:t>
            </a:r>
            <a:r>
              <a:rPr lang="zh-CN" altLang="en-US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endParaRPr lang="zh-CN" altLang="en-US" sz="200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44740" y="1628775"/>
            <a:ext cx="1699260" cy="193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桥：连接</a:t>
            </a:r>
            <a:r>
              <a:rPr lang="en-US" altLang="zh-CN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个不同总线，进行速度缓冲电平转换、控制协议转换等</a:t>
            </a:r>
            <a:endParaRPr lang="zh-CN" altLang="en-US" sz="200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04660" y="1485265"/>
            <a:ext cx="588010" cy="357505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20110" y="3285490"/>
            <a:ext cx="588010" cy="357505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76190" y="5661660"/>
            <a:ext cx="2475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6FE51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时钟日历由电池供电</a:t>
            </a:r>
            <a:endParaRPr lang="zh-CN" sz="2000">
              <a:solidFill>
                <a:srgbClr val="6FE51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zh-CN" dirty="0"/>
              <a:t>6.2 </a:t>
            </a:r>
            <a:r>
              <a:rPr lang="zh-CN" altLang="en-US" dirty="0"/>
              <a:t>总线接口</a:t>
            </a:r>
            <a:endParaRPr lang="zh-CN" altLang="en-US" b="0" i="1" dirty="0">
              <a:latin typeface="宋体" panose="02010600030101010101" pitchFamily="2" charset="-122"/>
            </a:endParaRPr>
          </a:p>
        </p:txBody>
      </p:sp>
      <p:sp>
        <p:nvSpPr>
          <p:cNvPr id="21508" name="Rectangle 3"/>
          <p:cNvSpPr>
            <a:spLocks noGrp="1"/>
          </p:cNvSpPr>
          <p:nvPr>
            <p:ph idx="1"/>
          </p:nvPr>
        </p:nvSpPr>
        <p:spPr>
          <a:xfrm>
            <a:off x="685800" y="1600200"/>
            <a:ext cx="7958138" cy="4643438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>
                <a:ea typeface="黑体" panose="02010609060101010101" pitchFamily="49" charset="-122"/>
              </a:rPr>
              <a:t>6.2.1 </a:t>
            </a:r>
            <a:r>
              <a:rPr lang="zh-CN" altLang="en-US" dirty="0">
                <a:ea typeface="黑体" panose="02010609060101010101" pitchFamily="49" charset="-122"/>
              </a:rPr>
              <a:t>信息传送方式</a:t>
            </a:r>
            <a:endParaRPr lang="en-US" altLang="zh-CN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>
                <a:ea typeface="黑体" panose="02010609060101010101" pitchFamily="49" charset="-122"/>
              </a:rPr>
              <a:t>6.2.2 </a:t>
            </a:r>
            <a:r>
              <a:rPr lang="zh-CN" altLang="en-US" dirty="0">
                <a:ea typeface="黑体" panose="02010609060101010101" pitchFamily="49" charset="-122"/>
              </a:rPr>
              <a:t>总线接口的基本概念</a:t>
            </a:r>
            <a:br>
              <a:rPr lang="zh-CN" altLang="en-US" dirty="0">
                <a:ea typeface="黑体" panose="02010609060101010101" pitchFamily="49" charset="-122"/>
              </a:rPr>
            </a:br>
            <a:endParaRPr lang="en-US" altLang="zh-CN" dirty="0">
              <a:ea typeface="黑体" panose="02010609060101010101" pitchFamily="49" charset="-122"/>
            </a:endParaRPr>
          </a:p>
        </p:txBody>
      </p:sp>
      <p:sp>
        <p:nvSpPr>
          <p:cNvPr id="21509" name="Rectangle 4"/>
          <p:cNvSpPr/>
          <p:nvPr/>
        </p:nvSpPr>
        <p:spPr>
          <a:xfrm>
            <a:off x="3048000" y="3733800"/>
            <a:ext cx="3810000" cy="3810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25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6.2.1 </a:t>
            </a:r>
            <a:r>
              <a:rPr lang="zh-CN" altLang="en-US" dirty="0"/>
              <a:t>信息传送方式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532" name="Rectangle 3"/>
          <p:cNvSpPr>
            <a:spLocks noGrp="1"/>
          </p:cNvSpPr>
          <p:nvPr>
            <p:ph idx="1"/>
          </p:nvPr>
        </p:nvSpPr>
        <p:spPr>
          <a:xfrm>
            <a:off x="-396240" y="981075"/>
            <a:ext cx="4835525" cy="1658620"/>
          </a:xfrm>
        </p:spPr>
        <p:txBody>
          <a:bodyPr vert="horz" wrap="square" lIns="91440" tIns="45720" rIns="91440" bIns="45720" anchor="t"/>
          <a:p>
            <a:pPr lvl="1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FF"/>
                </a:solidFill>
                <a:latin typeface="宋体" panose="02010600030101010101" pitchFamily="2" charset="-122"/>
              </a:rPr>
              <a:t>信息</a:t>
            </a:r>
            <a:r>
              <a:rPr lang="zh-CN" altLang="en-US" dirty="0">
                <a:solidFill>
                  <a:srgbClr val="FF00FF"/>
                </a:solidFill>
                <a:latin typeface="宋体" panose="02010600030101010101" pitchFamily="2" charset="-122"/>
                <a:sym typeface="+mn-ea"/>
              </a:rPr>
              <a:t>传输方式</a:t>
            </a:r>
            <a:r>
              <a:rPr lang="zh-CN" altLang="en-US" dirty="0">
                <a:latin typeface="宋体" panose="02010600030101010101" pitchFamily="2" charset="-122"/>
              </a:rPr>
              <a:t>：</a:t>
            </a:r>
            <a:endParaRPr lang="zh-CN" altLang="en-US" dirty="0">
              <a:latin typeface="宋体" panose="02010600030101010101" pitchFamily="2" charset="-122"/>
            </a:endParaRPr>
          </a:p>
          <a:p>
            <a:pPr marL="693420" lvl="2" indent="0" eaLnBrk="1" hangingPunct="1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串行传送</a:t>
            </a:r>
            <a:endParaRPr lang="zh-CN" altLang="en-US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marL="693420" lvl="2" indent="0" eaLnBrk="1" hangingPunct="1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并行传送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总线上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  <a:endParaRPr lang="zh-CN" altLang="en-US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2915920" y="904240"/>
          <a:ext cx="6151245" cy="3444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146800" imgH="3441700" progId="Paint.Picture">
                  <p:embed/>
                </p:oleObj>
              </mc:Choice>
              <mc:Fallback>
                <p:oleObj name="" r:id="rId1" imgW="6146800" imgH="34417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15920" y="904240"/>
                        <a:ext cx="6151245" cy="3444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Rectangle 3"/>
          <p:cNvSpPr>
            <a:spLocks noGrp="1" noChangeArrowheads="1"/>
          </p:cNvSpPr>
          <p:nvPr/>
        </p:nvSpPr>
        <p:spPr>
          <a:xfrm>
            <a:off x="206375" y="4509135"/>
            <a:ext cx="8480425" cy="14516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1.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特点：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pitchFamily="49" charset="-122"/>
              </a:rPr>
              <a:t>一条传输线，脉冲传送，位时间用</a:t>
            </a:r>
            <a:r>
              <a:rPr lang="zh-CN" altLang="en-US" sz="2400" kern="0" noProof="0" dirty="0" smtClean="0">
                <a:ln>
                  <a:noFill/>
                </a:ln>
                <a:effectLst/>
                <a:uLnTx/>
                <a:uFillTx/>
                <a:cs typeface="黑体" panose="02010609060101010101" pitchFamily="49" charset="-122"/>
                <a:sym typeface="+mn-ea"/>
              </a:rPr>
              <a:t>同步脉冲体现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黑体" panose="02010609060101010101" pitchFamily="49" charset="-122"/>
            </a:endParaRPr>
          </a:p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2.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优点：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pitchFamily="49" charset="-122"/>
              </a:rPr>
              <a:t>有利于长距离传输，成本比较低廉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黑体" panose="02010609060101010101" pitchFamily="49" charset="-122"/>
            </a:endParaRPr>
          </a:p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3.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缺点：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pitchFamily="49" charset="-122"/>
              </a:rPr>
              <a:t>速度慢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73520" y="4005580"/>
            <a:ext cx="2570480" cy="3987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低位在前，高位在后</a:t>
            </a:r>
            <a:endParaRPr lang="zh-CN" sz="200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355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6.2.1 </a:t>
            </a:r>
            <a:r>
              <a:rPr lang="zh-CN" altLang="en-US" dirty="0"/>
              <a:t>信息传送方式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1043305" y="1125220"/>
            <a:ext cx="2124075" cy="275336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3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并行传送 </a:t>
            </a:r>
            <a:endParaRPr kumimoji="0" lang="zh-CN" sz="30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2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564255" y="904240"/>
          <a:ext cx="5281930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203950" imgH="3130550" progId="Paint.Picture">
                  <p:embed/>
                </p:oleObj>
              </mc:Choice>
              <mc:Fallback>
                <p:oleObj name="" r:id="rId1" imgW="6203950" imgH="31305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64255" y="904240"/>
                        <a:ext cx="5281930" cy="280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611505" y="3933190"/>
            <a:ext cx="8480425" cy="14516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1.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特点：</a:t>
            </a:r>
            <a:r>
              <a:rPr lang="zh-CN" altLang="en-US" sz="2400" kern="0" noProof="0" dirty="0" smtClean="0">
                <a:ln>
                  <a:noFill/>
                </a:ln>
                <a:effectLst/>
                <a:uLnTx/>
                <a:uFillTx/>
                <a:cs typeface="黑体" panose="02010609060101010101" pitchFamily="49" charset="-122"/>
                <a:sym typeface="+mn-ea"/>
              </a:rPr>
              <a:t>每一数据位需要一条传输线，电位传送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黑体" panose="02010609060101010101" pitchFamily="49" charset="-122"/>
            </a:endParaRPr>
          </a:p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2.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优点：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pitchFamily="49" charset="-122"/>
              </a:rPr>
              <a:t>速度快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黑体" panose="02010609060101010101" pitchFamily="49" charset="-122"/>
            </a:endParaRPr>
          </a:p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3.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黑体" panose="02010609060101010101" pitchFamily="49" charset="-122"/>
              </a:rPr>
              <a:t>缺点：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黑体" panose="02010609060101010101" pitchFamily="49" charset="-122"/>
              </a:rPr>
              <a:t>不适合长距离传输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6.2.2 </a:t>
            </a:r>
            <a:r>
              <a:rPr lang="zh-CN" altLang="en-US" dirty="0"/>
              <a:t>总线接口的基本概念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580" name="Rectangle 3"/>
          <p:cNvSpPr>
            <a:spLocks noGrp="1"/>
          </p:cNvSpPr>
          <p:nvPr>
            <p:ph idx="1"/>
          </p:nvPr>
        </p:nvSpPr>
        <p:spPr>
          <a:xfrm>
            <a:off x="0" y="981075"/>
            <a:ext cx="8360410" cy="4411345"/>
          </a:xfrm>
        </p:spPr>
        <p:txBody>
          <a:bodyPr vert="horz" wrap="square" lIns="91440" tIns="45720" rIns="91440" bIns="45720" anchor="t"/>
          <a:p>
            <a:pPr lvl="1" eaLnBrk="1" hangingPunct="1">
              <a:lnSpc>
                <a:spcPct val="130000"/>
              </a:lnSpc>
            </a:pPr>
            <a:r>
              <a:rPr lang="en-US" altLang="zh-CN" sz="2400" dirty="0">
                <a:solidFill>
                  <a:srgbClr val="FF00FF"/>
                </a:solidFill>
              </a:rPr>
              <a:t>I/O</a:t>
            </a:r>
            <a:r>
              <a:rPr lang="zh-CN" altLang="en-US" sz="2400" dirty="0">
                <a:solidFill>
                  <a:srgbClr val="FF00FF"/>
                </a:solidFill>
              </a:rPr>
              <a:t>接口</a:t>
            </a:r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zh-CN" altLang="en-US" sz="2400" dirty="0">
                <a:solidFill>
                  <a:srgbClr val="0000FF"/>
                </a:solidFill>
              </a:rPr>
              <a:t>适配器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zh-CN" altLang="en-US" sz="2400" dirty="0"/>
              <a:t>：</a:t>
            </a:r>
            <a:r>
              <a:rPr lang="en-US" altLang="zh-CN" sz="2400" dirty="0"/>
              <a:t>CPU</a:t>
            </a:r>
            <a:r>
              <a:rPr lang="zh-CN" altLang="en-US" sz="2400" dirty="0"/>
              <a:t>、</a:t>
            </a:r>
            <a:r>
              <a:rPr lang="zh-CN" altLang="en-US" sz="2400" dirty="0"/>
              <a:t>主存和外设之间通过系统总线进行连接的标准化逻辑部件。</a:t>
            </a:r>
            <a:endParaRPr lang="zh-CN" altLang="en-US" sz="2400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107315" y="3933190"/>
          <a:ext cx="7195820" cy="282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8756650" imgH="3606800" progId="Paint.Picture">
                  <p:embed/>
                </p:oleObj>
              </mc:Choice>
              <mc:Fallback>
                <p:oleObj name="" r:id="rId1" imgW="8756650" imgH="3606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315" y="3933190"/>
                        <a:ext cx="7195820" cy="2823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线形标注 1 3"/>
          <p:cNvSpPr/>
          <p:nvPr/>
        </p:nvSpPr>
        <p:spPr>
          <a:xfrm>
            <a:off x="5940425" y="2637155"/>
            <a:ext cx="2147570" cy="1296035"/>
          </a:xfrm>
          <a:prstGeom prst="borderCallout1">
            <a:avLst>
              <a:gd name="adj1" fmla="val 18750"/>
              <a:gd name="adj2" fmla="val -8333"/>
              <a:gd name="adj3" fmla="val 132239"/>
              <a:gd name="adj4" fmla="val -1354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200" b="1"/>
              <a:t>作用：控制外围设备进行操作</a:t>
            </a:r>
            <a:endParaRPr lang="zh-CN" altLang="en-US" sz="2200" b="1"/>
          </a:p>
        </p:txBody>
      </p:sp>
      <p:sp>
        <p:nvSpPr>
          <p:cNvPr id="5" name="线形标注 2 4"/>
          <p:cNvSpPr/>
          <p:nvPr/>
        </p:nvSpPr>
        <p:spPr>
          <a:xfrm flipH="1">
            <a:off x="2339975" y="3018790"/>
            <a:ext cx="1466215" cy="82042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8350"/>
              <a:gd name="adj6" fmla="val -29016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2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信息传送及转换</a:t>
            </a:r>
            <a:endParaRPr lang="zh-CN" altLang="en-US" sz="220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80485" y="4364355"/>
            <a:ext cx="1148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标准化</a:t>
            </a:r>
            <a:endParaRPr lang="zh-CN" sz="200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5603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63944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6.2.2 </a:t>
            </a:r>
            <a:r>
              <a:rPr lang="zh-CN" altLang="en-US" dirty="0"/>
              <a:t>总线接口的基本概念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sp>
        <p:nvSpPr>
          <p:cNvPr id="25604" name="Rectangle 3"/>
          <p:cNvSpPr>
            <a:spLocks noGrp="1"/>
          </p:cNvSpPr>
          <p:nvPr>
            <p:ph idx="1"/>
          </p:nvPr>
        </p:nvSpPr>
        <p:spPr>
          <a:xfrm>
            <a:off x="27305" y="692785"/>
            <a:ext cx="9107170" cy="1297940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接口功能：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控制、缓冲、状态、转换、整理、程序中断。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一个适配器的两个接口：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一个同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系统总线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相连，采用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并行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方式，另外一个同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设备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相连，可能采用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并行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方式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（并行数据接口）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或串行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方式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（串行数据接口）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。</a:t>
            </a:r>
            <a:r>
              <a:rPr lang="zh-CN" altLang="en-US" sz="2400" dirty="0">
                <a:solidFill>
                  <a:schemeClr val="tx1"/>
                </a:solidFill>
                <a:ea typeface="黑体" panose="02010609060101010101" pitchFamily="49" charset="-122"/>
              </a:rPr>
              <a:t>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795655" y="2631440"/>
          <a:ext cx="8388350" cy="4248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213850" imgH="4743450" progId="Paint.Picture">
                  <p:embed/>
                </p:oleObj>
              </mc:Choice>
              <mc:Fallback>
                <p:oleObj name="" r:id="rId1" imgW="9213850" imgH="47434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5655" y="2631440"/>
                        <a:ext cx="8388350" cy="4248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051685" y="3357245"/>
            <a:ext cx="3169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数据缓冲，补偿速度差异</a:t>
            </a:r>
            <a:endParaRPr lang="zh-CN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09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/>
              <a:t>6.1 </a:t>
            </a:r>
            <a:r>
              <a:rPr lang="zh-CN" altLang="en-US" dirty="0"/>
              <a:t>总线的概念和结构形态</a:t>
            </a:r>
            <a:endParaRPr lang="zh-CN" altLang="en-US" dirty="0"/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/>
              <a:t>6.2 </a:t>
            </a:r>
            <a:r>
              <a:rPr lang="zh-CN" altLang="en-US" dirty="0"/>
              <a:t>总线接口</a:t>
            </a:r>
            <a:endParaRPr lang="zh-CN" altLang="en-US" dirty="0"/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/>
              <a:t>6.3 </a:t>
            </a:r>
            <a:r>
              <a:rPr lang="zh-CN" altLang="en-US" dirty="0"/>
              <a:t>总线的仲裁</a:t>
            </a:r>
            <a:endParaRPr lang="zh-CN" altLang="en-US" dirty="0"/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/>
              <a:t>6.4 </a:t>
            </a:r>
            <a:r>
              <a:rPr lang="zh-CN" altLang="en-US" dirty="0"/>
              <a:t>总线的定时和数据传送模式</a:t>
            </a:r>
            <a:endParaRPr lang="zh-CN" altLang="en-US" dirty="0"/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/>
              <a:t>6.5 HOST</a:t>
            </a:r>
            <a:r>
              <a:rPr lang="zh-CN" altLang="en-US" dirty="0"/>
              <a:t>总线和</a:t>
            </a:r>
            <a:r>
              <a:rPr lang="en-US" altLang="zh-CN" dirty="0"/>
              <a:t>PCI</a:t>
            </a:r>
            <a:r>
              <a:rPr lang="zh-CN" altLang="en-US" dirty="0"/>
              <a:t>总线</a:t>
            </a:r>
            <a:r>
              <a:rPr lang="zh-CN" altLang="en-US" dirty="0">
                <a:solidFill>
                  <a:schemeClr val="tx1"/>
                </a:solidFill>
              </a:rPr>
              <a:t>（自学）</a:t>
            </a:r>
            <a:endParaRPr lang="zh-CN" altLang="en-US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/>
              <a:t>6.6 InfiniBand</a:t>
            </a:r>
            <a:r>
              <a:rPr lang="zh-CN" altLang="en-US" dirty="0"/>
              <a:t>标准</a:t>
            </a:r>
            <a:r>
              <a:rPr lang="zh-CN" altLang="en-US" dirty="0">
                <a:solidFill>
                  <a:schemeClr val="tx1"/>
                </a:solidFill>
              </a:rPr>
              <a:t>（自学）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00" name="标题 4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r>
              <a:rPr lang="zh-CN" altLang="en-US" dirty="0"/>
              <a:t>第六章 总线系统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765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6.3  </a:t>
            </a:r>
            <a:r>
              <a:rPr lang="zh-CN" altLang="en-US" dirty="0">
                <a:solidFill>
                  <a:srgbClr val="FF0000"/>
                </a:solidFill>
              </a:rPr>
              <a:t>总线的仲裁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65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>
                <a:latin typeface="宋体" panose="02010600030101010101" pitchFamily="2" charset="-122"/>
              </a:rPr>
              <a:t>6.3.1 </a:t>
            </a:r>
            <a:r>
              <a:rPr lang="zh-CN" altLang="en-US" dirty="0">
                <a:latin typeface="宋体" panose="02010600030101010101" pitchFamily="2" charset="-122"/>
              </a:rPr>
              <a:t>集中式仲裁</a:t>
            </a:r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>
                <a:latin typeface="宋体" panose="02010600030101010101" pitchFamily="2" charset="-122"/>
              </a:rPr>
              <a:t>6.3.2 </a:t>
            </a:r>
            <a:r>
              <a:rPr lang="zh-CN" altLang="en-US" dirty="0">
                <a:latin typeface="宋体" panose="02010600030101010101" pitchFamily="2" charset="-122"/>
              </a:rPr>
              <a:t>分布式仲裁</a:t>
            </a:r>
            <a:br>
              <a:rPr lang="zh-CN" altLang="en-US" dirty="0">
                <a:latin typeface="宋体" panose="02010600030101010101" pitchFamily="2" charset="-122"/>
              </a:rPr>
            </a:br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867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6.3  </a:t>
            </a:r>
            <a:r>
              <a:rPr lang="zh-CN" altLang="en-US" dirty="0">
                <a:solidFill>
                  <a:srgbClr val="FF0000"/>
                </a:solidFill>
              </a:rPr>
              <a:t>总线的仲裁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676" name="Rectangle 3"/>
          <p:cNvSpPr>
            <a:spLocks noGrp="1"/>
          </p:cNvSpPr>
          <p:nvPr>
            <p:ph idx="1"/>
          </p:nvPr>
        </p:nvSpPr>
        <p:spPr>
          <a:xfrm>
            <a:off x="323215" y="1052830"/>
            <a:ext cx="8613140" cy="441134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连接到总线上的功能模块有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主动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和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被动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两种形态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.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主方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主设备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主动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启动一个总线周期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从方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主设备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只能响应主方请求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可做主方，也可做从方。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存储器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只能做从方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每次总线操作，只能有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一个主方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，但可有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多个从方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。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多个功能模块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争用总线</a:t>
            </a:r>
            <a:r>
              <a:rPr lang="en-US" altLang="zh-CN" sz="2400" dirty="0">
                <a:solidFill>
                  <a:srgbClr val="FF00FF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总线仲裁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部件，选择一个主方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总线占用期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：主方持续控制总线的时间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总线仲裁原则：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采用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公平原则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优先级原则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总线仲裁电路的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位置不同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集中式仲裁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和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分布式仲裁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96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6.3.1 </a:t>
            </a:r>
            <a:r>
              <a:rPr lang="zh-CN" altLang="en-US" dirty="0"/>
              <a:t>集中式仲裁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700" name="Rectangle 3"/>
          <p:cNvSpPr>
            <a:spLocks noGrp="1"/>
          </p:cNvSpPr>
          <p:nvPr>
            <p:ph idx="1"/>
          </p:nvPr>
        </p:nvSpPr>
        <p:spPr>
          <a:xfrm>
            <a:off x="179705" y="836930"/>
            <a:ext cx="8610600" cy="1518920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集中式仲裁</a:t>
            </a:r>
            <a:r>
              <a:rPr lang="en-US" altLang="zh-CN" sz="2400" dirty="0"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</a:rPr>
              <a:t>种：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   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链式查询方式、计数器定时查询方式、独立请求方式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FF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链式查询方式：</a:t>
            </a:r>
            <a:endParaRPr lang="zh-CN" altLang="en-US" sz="2400" dirty="0">
              <a:solidFill>
                <a:srgbClr val="FF00FF"/>
              </a:solidFill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BR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400" dirty="0">
                <a:latin typeface="宋体" panose="02010600030101010101" pitchFamily="2" charset="-122"/>
              </a:rPr>
              <a:t>总线请求（</a:t>
            </a:r>
            <a:r>
              <a:rPr lang="en-US" altLang="zh-CN" sz="2400" dirty="0"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</a:rPr>
              <a:t>根）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</a:rPr>
              <a:t>（设备接口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总线仲裁器）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marL="0" lvl="1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     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BG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400" dirty="0">
                <a:latin typeface="宋体" panose="02010600030101010101" pitchFamily="2" charset="-122"/>
              </a:rPr>
              <a:t>总线授权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根）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（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总线仲裁器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设备接口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BS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400" dirty="0">
                <a:latin typeface="宋体" panose="02010600030101010101" pitchFamily="2" charset="-122"/>
              </a:rPr>
              <a:t>总线状态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根）</a:t>
            </a: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</a:rPr>
              <a:t>表示总线正在被占用，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总线忙</a:t>
            </a:r>
            <a:r>
              <a:rPr lang="zh-CN" altLang="en-US" sz="2400" dirty="0">
                <a:latin typeface="宋体" panose="02010600030101010101" pitchFamily="2" charset="-122"/>
              </a:rPr>
              <a:t>）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原理：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各设备接口发出总线请求信号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BR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，总线仲裁器将总线授权信号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BG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按链串行通过各设备接口，前面的接口优先级高，获得总线使用权，将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BS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置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1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46100" y="4421505"/>
          <a:ext cx="8115300" cy="2388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096250" imgH="2381250" progId="Paint.Picture">
                  <p:embed/>
                </p:oleObj>
              </mc:Choice>
              <mc:Fallback>
                <p:oleObj name="" r:id="rId1" imgW="8096250" imgH="2381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6100" y="4421505"/>
                        <a:ext cx="8115300" cy="2388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96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6.3.1 </a:t>
            </a:r>
            <a:r>
              <a:rPr lang="zh-CN" altLang="en-US" dirty="0"/>
              <a:t>集中式仲裁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700" name="Rectangle 3"/>
          <p:cNvSpPr>
            <a:spLocks noGrp="1"/>
          </p:cNvSpPr>
          <p:nvPr>
            <p:ph idx="1"/>
          </p:nvPr>
        </p:nvSpPr>
        <p:spPr>
          <a:xfrm>
            <a:off x="179705" y="836930"/>
            <a:ext cx="8610600" cy="1518920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链式查询方式：</a:t>
            </a:r>
            <a:r>
              <a:rPr lang="zh-CN" altLang="en-US" sz="2400" dirty="0">
                <a:latin typeface="宋体" panose="02010600030101010101" pitchFamily="2" charset="-122"/>
              </a:rPr>
              <a:t>离中央仲裁器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最近</a:t>
            </a:r>
            <a:r>
              <a:rPr lang="zh-CN" altLang="en-US" sz="2400" dirty="0">
                <a:latin typeface="宋体" panose="02010600030101010101" pitchFamily="2" charset="-122"/>
              </a:rPr>
              <a:t>的设备具有最高优先权，离总线控制器越远，优先权越低。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（优先级由链本身决定）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优点：</a:t>
            </a:r>
            <a:r>
              <a:rPr lang="zh-CN" altLang="en-US" sz="2400" dirty="0">
                <a:latin typeface="宋体" panose="02010600030101010101" pitchFamily="2" charset="-122"/>
              </a:rPr>
              <a:t>只用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很少几根线</a:t>
            </a:r>
            <a:r>
              <a:rPr lang="zh-CN" altLang="en-US" sz="2400" dirty="0">
                <a:latin typeface="宋体" panose="02010600030101010101" pitchFamily="2" charset="-122"/>
              </a:rPr>
              <a:t>就能按一定优先次序实现总线控制，并且这种链式结构很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容易扩充</a:t>
            </a:r>
            <a:r>
              <a:rPr lang="zh-CN" altLang="en-US" sz="2400" dirty="0">
                <a:latin typeface="宋体" panose="02010600030101010101" pitchFamily="2" charset="-122"/>
              </a:rPr>
              <a:t>设备。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缺点：</a:t>
            </a:r>
            <a:r>
              <a:rPr lang="zh-CN" altLang="en-US" sz="2400" dirty="0">
                <a:latin typeface="宋体" panose="02010600030101010101" pitchFamily="2" charset="-122"/>
              </a:rPr>
              <a:t>对询问链的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电路故障</a:t>
            </a:r>
            <a:r>
              <a:rPr lang="zh-CN" altLang="en-US" sz="2400" dirty="0">
                <a:latin typeface="宋体" panose="02010600030101010101" pitchFamily="2" charset="-122"/>
              </a:rPr>
              <a:t>很敏感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        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优先级固定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（可能饥饿）</a:t>
            </a:r>
            <a:r>
              <a:rPr lang="zh-CN" altLang="en-US" sz="2400" dirty="0">
                <a:latin typeface="宋体" panose="02010600030101010101" pitchFamily="2" charset="-122"/>
              </a:rPr>
              <a:t>。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endParaRPr lang="en-US" altLang="zh-CN" sz="2400" dirty="0">
              <a:latin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51460" y="4077335"/>
          <a:ext cx="8409940" cy="2732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096250" imgH="2381250" progId="Paint.Picture">
                  <p:embed/>
                </p:oleObj>
              </mc:Choice>
              <mc:Fallback>
                <p:oleObj name="" r:id="rId1" imgW="8096250" imgH="2381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460" y="4077335"/>
                        <a:ext cx="8409940" cy="2732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0723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62484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6.3.1 </a:t>
            </a:r>
            <a:r>
              <a:rPr lang="zh-CN" altLang="en-US" dirty="0"/>
              <a:t>集中式仲裁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724" name="Rectangle 3"/>
          <p:cNvSpPr>
            <a:spLocks noGrp="1"/>
          </p:cNvSpPr>
          <p:nvPr>
            <p:ph idx="1"/>
          </p:nvPr>
        </p:nvSpPr>
        <p:spPr>
          <a:xfrm>
            <a:off x="238760" y="692785"/>
            <a:ext cx="8665845" cy="1843405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2.</a:t>
            </a:r>
            <a:r>
              <a:rPr lang="zh-CN" altLang="en-US" sz="2400" dirty="0">
                <a:latin typeface="宋体" panose="02010600030101010101" pitchFamily="2" charset="-122"/>
              </a:rPr>
              <a:t>计数器定时查询方式：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BR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总线请求（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根）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设备地址：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一组地址线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（多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根）</a:t>
            </a:r>
            <a:endParaRPr lang="zh-CN" altLang="en-US" sz="2400" dirty="0">
              <a:latin typeface="宋体" panose="02010600030101010101" pitchFamily="2" charset="-122"/>
              <a:sym typeface="+mn-ea"/>
            </a:endParaRPr>
          </a:p>
          <a:p>
            <a:pPr marL="0" lvl="1" indent="0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BS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总线状态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  <a:sym typeface="+mn-ea"/>
              </a:rPr>
              <a:t>根）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原理：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设备发出总线请求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(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BR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),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总线仲裁器计数并将计数值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设备地址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发给接口，匹配的设备将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BS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置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1,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cs typeface="黑体" panose="02010609060101010101" pitchFamily="49" charset="-122"/>
              </a:rPr>
              <a:t>获得总线使用权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cs typeface="黑体" panose="02010609060101010101" pitchFamily="49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solidFill>
                  <a:srgbClr val="FF0000"/>
                </a:solidFill>
                <a:cs typeface="黑体" panose="02010609060101010101" pitchFamily="49" charset="-122"/>
              </a:rPr>
              <a:t>优点：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pitchFamily="49" charset="-122"/>
              </a:rPr>
              <a:t>可从</a:t>
            </a:r>
            <a:r>
              <a:rPr lang="en-US" altLang="zh-CN" sz="2400" dirty="0">
                <a:solidFill>
                  <a:srgbClr val="FF00FF"/>
                </a:solidFill>
                <a:cs typeface="黑体" panose="02010609060101010101" pitchFamily="49" charset="-122"/>
              </a:rPr>
              <a:t>0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pitchFamily="49" charset="-122"/>
              </a:rPr>
              <a:t>或</a:t>
            </a:r>
            <a:r>
              <a:rPr lang="zh-CN" altLang="en-US" sz="2400" dirty="0">
                <a:solidFill>
                  <a:srgbClr val="FF00FF"/>
                </a:solidFill>
                <a:cs typeface="黑体" panose="02010609060101010101" pitchFamily="49" charset="-122"/>
              </a:rPr>
              <a:t>中止点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pitchFamily="49" charset="-122"/>
              </a:rPr>
              <a:t>或</a:t>
            </a:r>
            <a:r>
              <a:rPr lang="zh-CN" altLang="en-US" sz="2400" dirty="0">
                <a:solidFill>
                  <a:srgbClr val="FF00FF"/>
                </a:solidFill>
                <a:cs typeface="黑体" panose="02010609060101010101" pitchFamily="49" charset="-122"/>
              </a:rPr>
              <a:t>设置的初值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pitchFamily="49" charset="-122"/>
              </a:rPr>
              <a:t>开始计数，优先级可变</a:t>
            </a:r>
            <a:endParaRPr lang="zh-CN" altLang="en-US" sz="2400" dirty="0">
              <a:solidFill>
                <a:schemeClr val="tx1"/>
              </a:solidFill>
              <a:cs typeface="黑体" panose="02010609060101010101" pitchFamily="49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solidFill>
                  <a:srgbClr val="FF0000"/>
                </a:solidFill>
                <a:cs typeface="黑体" panose="02010609060101010101" pitchFamily="49" charset="-122"/>
              </a:rPr>
              <a:t>缺点：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pitchFamily="49" charset="-122"/>
              </a:rPr>
              <a:t>增加了线数 </a:t>
            </a:r>
            <a:endParaRPr lang="zh-CN" altLang="en-US" sz="2400" dirty="0">
              <a:solidFill>
                <a:schemeClr val="tx1"/>
              </a:solidFill>
              <a:cs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51460" y="4221480"/>
          <a:ext cx="8452485" cy="2586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445500" imgH="2584450" progId="Paint.Picture">
                  <p:embed/>
                </p:oleObj>
              </mc:Choice>
              <mc:Fallback>
                <p:oleObj name="" r:id="rId1" imgW="8445500" imgH="25844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460" y="4221480"/>
                        <a:ext cx="8452485" cy="2586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17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6.3.1 </a:t>
            </a:r>
            <a:r>
              <a:rPr lang="zh-CN" altLang="en-US" dirty="0"/>
              <a:t>集中式仲裁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748" name="Rectangle 3"/>
          <p:cNvSpPr>
            <a:spLocks noGrp="1"/>
          </p:cNvSpPr>
          <p:nvPr>
            <p:ph idx="1"/>
          </p:nvPr>
        </p:nvSpPr>
        <p:spPr>
          <a:xfrm>
            <a:off x="251460" y="836930"/>
            <a:ext cx="8849995" cy="1715135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3. </a:t>
            </a:r>
            <a:r>
              <a:rPr lang="zh-CN" altLang="en-US" sz="2400" dirty="0">
                <a:solidFill>
                  <a:srgbClr val="FF0000"/>
                </a:solidFill>
              </a:rPr>
              <a:t>独立请求方式</a:t>
            </a:r>
            <a:r>
              <a:rPr lang="zh-CN" altLang="en-US" sz="2400" dirty="0">
                <a:solidFill>
                  <a:schemeClr val="tx1"/>
                </a:solidFill>
              </a:rPr>
              <a:t>：各设备有自己的</a:t>
            </a:r>
            <a:r>
              <a:rPr lang="en-US" altLang="zh-CN" sz="2400" dirty="0">
                <a:solidFill>
                  <a:schemeClr val="tx1"/>
                </a:solidFill>
              </a:rPr>
              <a:t>BR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和 </a:t>
            </a:r>
            <a:r>
              <a:rPr lang="en-US" altLang="zh-CN" sz="2400" dirty="0">
                <a:solidFill>
                  <a:schemeClr val="tx1"/>
                </a:solidFill>
              </a:rPr>
              <a:t>BG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原理：</a:t>
            </a:r>
            <a:r>
              <a:rPr lang="zh-CN" altLang="en-US" sz="2400" dirty="0">
                <a:solidFill>
                  <a:schemeClr val="tx1"/>
                </a:solidFill>
              </a:rPr>
              <a:t>设备发出总线请求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BR</a:t>
            </a:r>
            <a:r>
              <a:rPr lang="en-US" altLang="zh-CN" sz="2400" baseline="-25000" dirty="0">
                <a:solidFill>
                  <a:srgbClr val="FF00FF"/>
                </a:solidFill>
                <a:sym typeface="+mn-ea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</a:rPr>
              <a:t>),</a:t>
            </a:r>
            <a:r>
              <a:rPr lang="zh-CN" altLang="en-US" sz="2400" dirty="0">
                <a:solidFill>
                  <a:schemeClr val="tx1"/>
                </a:solidFill>
              </a:rPr>
              <a:t>总线仲裁器中的排队电路</a:t>
            </a:r>
            <a:r>
              <a:rPr lang="zh-CN" altLang="en-US" sz="2400" dirty="0">
                <a:solidFill>
                  <a:srgbClr val="FF00FF"/>
                </a:solidFill>
              </a:rPr>
              <a:t>选择</a:t>
            </a:r>
            <a:r>
              <a:rPr lang="zh-CN" altLang="en-US" sz="2400" dirty="0">
                <a:solidFill>
                  <a:schemeClr val="tx1"/>
                </a:solidFill>
              </a:rPr>
              <a:t>优先级高设备来响应，给该设备发总线授权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BR</a:t>
            </a:r>
            <a:r>
              <a:rPr lang="en-US" altLang="zh-CN" sz="2400" baseline="-25000" dirty="0">
                <a:solidFill>
                  <a:srgbClr val="FF00FF"/>
                </a:solidFill>
                <a:sym typeface="+mn-ea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优点：</a:t>
            </a:r>
            <a:r>
              <a:rPr lang="zh-CN" altLang="en-US" sz="2400" dirty="0">
                <a:solidFill>
                  <a:srgbClr val="0000FF"/>
                </a:solidFill>
              </a:rPr>
              <a:t>响应时间快</a:t>
            </a:r>
            <a:r>
              <a:rPr lang="zh-CN" altLang="en-US" sz="2400" dirty="0">
                <a:solidFill>
                  <a:schemeClr val="tx1"/>
                </a:solidFill>
              </a:rPr>
              <a:t>，可为每个设备设置优先级，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可程序改优先级，也可</a:t>
            </a:r>
            <a:r>
              <a:rPr lang="zh-CN" altLang="en-US" sz="2400" dirty="0">
                <a:solidFill>
                  <a:schemeClr val="tx1"/>
                </a:solidFill>
              </a:rPr>
              <a:t>屏蔽某设备</a:t>
            </a:r>
            <a:r>
              <a:rPr lang="en-US" altLang="zh-CN" sz="2400" dirty="0">
                <a:solidFill>
                  <a:schemeClr val="tx1"/>
                </a:solidFill>
              </a:rPr>
              <a:t>     </a:t>
            </a:r>
            <a:r>
              <a:rPr lang="zh-CN" altLang="en-US" sz="2400" dirty="0">
                <a:solidFill>
                  <a:srgbClr val="FF0000"/>
                </a:solidFill>
              </a:rPr>
              <a:t>缺点：</a:t>
            </a:r>
            <a:r>
              <a:rPr lang="zh-CN" altLang="en-US" sz="2400" dirty="0">
                <a:solidFill>
                  <a:schemeClr val="tx1"/>
                </a:solidFill>
              </a:rPr>
              <a:t>线多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35560" y="3429000"/>
          <a:ext cx="9131935" cy="3342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9124950" imgH="3340100" progId="Paint.Picture">
                  <p:embed/>
                </p:oleObj>
              </mc:Choice>
              <mc:Fallback>
                <p:oleObj name="" r:id="rId1" imgW="9124950" imgH="33401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560" y="3429000"/>
                        <a:ext cx="9131935" cy="3342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3795" name="Rectangle 2"/>
          <p:cNvSpPr>
            <a:spLocks noGrp="1"/>
          </p:cNvSpPr>
          <p:nvPr>
            <p:ph type="title"/>
          </p:nvPr>
        </p:nvSpPr>
        <p:spPr>
          <a:xfrm>
            <a:off x="90805" y="-20955"/>
            <a:ext cx="8259445" cy="203708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6.3.1 </a:t>
            </a:r>
            <a:br>
              <a:rPr lang="en-US" altLang="zh-CN" dirty="0"/>
            </a:br>
            <a:r>
              <a:rPr lang="zh-CN" altLang="en-US" dirty="0"/>
              <a:t>集中式</a:t>
            </a:r>
            <a:br>
              <a:rPr lang="zh-CN" altLang="en-US" dirty="0"/>
            </a:br>
            <a:r>
              <a:rPr lang="zh-CN" altLang="en-US" dirty="0"/>
              <a:t>仲裁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3796" name="Picture 3" descr="6a10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65" y="86360"/>
            <a:ext cx="6385560" cy="6684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627630" y="332740"/>
            <a:ext cx="3765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总线控制器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27630" y="2277110"/>
            <a:ext cx="37401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总线控制器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27630" y="4509135"/>
            <a:ext cx="37401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总线控制器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565" y="2016125"/>
            <a:ext cx="2552065" cy="1198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问题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</a:t>
            </a:r>
            <a:r>
              <a:rPr 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</a:t>
            </a:r>
            <a:r>
              <a:rPr 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集中式仲裁的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“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集中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”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体现在哪儿？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65" y="3861435"/>
            <a:ext cx="2506980" cy="1568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问题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</a:t>
            </a:r>
            <a:r>
              <a:rPr 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：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3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种</a:t>
            </a:r>
            <a:r>
              <a:rPr 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集中式仲裁的哪一种效率最高？为什么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？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5843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51625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6.3.2 </a:t>
            </a:r>
            <a:r>
              <a:rPr lang="zh-CN" altLang="en-US" dirty="0"/>
              <a:t>分布式仲裁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820" name="Rectangle 3"/>
          <p:cNvSpPr>
            <a:spLocks noGrp="1"/>
          </p:cNvSpPr>
          <p:nvPr>
            <p:ph idx="1"/>
          </p:nvPr>
        </p:nvSpPr>
        <p:spPr>
          <a:xfrm>
            <a:off x="457200" y="4066540"/>
            <a:ext cx="8229600" cy="2181860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结构：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不需要集中的总线仲裁器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，某个潜在的主方都有自己的总裁号和仲裁器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原理：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主方有总线请求时，把自己唯一的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仲裁号发送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到仲裁总线上，每个仲裁器将仲裁总线上的号与自己的号进行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比较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。如果仲裁总线上的号大，则它的总线请求不予响应，并撤销它的仲裁号，最后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仲裁号最大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的获胜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缺点：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耗时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，反复进行，保证最慢的设备也能参与竞争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179705" y="548640"/>
          <a:ext cx="8318500" cy="3368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312150" imgH="3365500" progId="Paint.Picture">
                  <p:embed/>
                </p:oleObj>
              </mc:Choice>
              <mc:Fallback>
                <p:oleObj name="" r:id="rId1" imgW="8312150" imgH="3365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705" y="548640"/>
                        <a:ext cx="8318500" cy="3368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7891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8350250" cy="781685"/>
          </a:xfrm>
        </p:spPr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dirty="0"/>
              <a:t>6.4</a:t>
            </a:r>
            <a:r>
              <a:rPr lang="zh-CN" altLang="en-US" dirty="0"/>
              <a:t>总线的定时和数据传送模式</a:t>
            </a:r>
            <a:endParaRPr lang="zh-CN" altLang="en-US" dirty="0"/>
          </a:p>
        </p:txBody>
      </p:sp>
      <p:sp>
        <p:nvSpPr>
          <p:cNvPr id="37892" name="Rectangle 3"/>
          <p:cNvSpPr>
            <a:spLocks noGrp="1"/>
          </p:cNvSpPr>
          <p:nvPr>
            <p:ph idx="1"/>
          </p:nvPr>
        </p:nvSpPr>
        <p:spPr>
          <a:xfrm>
            <a:off x="457200" y="1787525"/>
            <a:ext cx="8229600" cy="4200525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>
                <a:latin typeface="宋体" panose="02010600030101010101" pitchFamily="2" charset="-122"/>
              </a:rPr>
              <a:t>6.4.1 </a:t>
            </a:r>
            <a:r>
              <a:rPr lang="zh-CN" altLang="en-US" dirty="0">
                <a:latin typeface="宋体" panose="02010600030101010101" pitchFamily="2" charset="-122"/>
              </a:rPr>
              <a:t>总线的定时</a:t>
            </a:r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>
                <a:latin typeface="宋体" panose="02010600030101010101" pitchFamily="2" charset="-122"/>
              </a:rPr>
              <a:t>6.4.2 </a:t>
            </a:r>
            <a:r>
              <a:rPr lang="zh-CN" altLang="en-US" dirty="0">
                <a:latin typeface="宋体" panose="02010600030101010101" pitchFamily="2" charset="-122"/>
              </a:rPr>
              <a:t>总线数据传输模式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891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dirty="0"/>
              <a:t>6.4.1 </a:t>
            </a:r>
            <a:r>
              <a:rPr lang="zh-CN" altLang="en-US" dirty="0"/>
              <a:t>总线的定时</a:t>
            </a:r>
            <a:endParaRPr lang="zh-CN" altLang="en-US" dirty="0"/>
          </a:p>
        </p:txBody>
      </p:sp>
      <p:sp>
        <p:nvSpPr>
          <p:cNvPr id="38916" name="Rectangle 3"/>
          <p:cNvSpPr>
            <a:spLocks noGrp="1"/>
          </p:cNvSpPr>
          <p:nvPr>
            <p:ph idx="1"/>
          </p:nvPr>
        </p:nvSpPr>
        <p:spPr>
          <a:xfrm>
            <a:off x="395605" y="1052830"/>
            <a:ext cx="8229600" cy="420052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总线的信息传送五阶段：</a:t>
            </a:r>
            <a:endParaRPr lang="zh-CN" altLang="en-US" sz="2400" dirty="0">
              <a:solidFill>
                <a:srgbClr val="FF00FF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请求总线、总线仲裁、寻址、信息传送、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状态返回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或错误报告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。 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为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同步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主方、从方的操作，需要制定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定时协定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定时：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事件出现在总线上的时序关系 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同步定时：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有统一的总线时钟信号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（公共时钟）</a:t>
            </a:r>
            <a:endParaRPr lang="zh-CN" altLang="en-US" sz="2400" dirty="0">
              <a:solidFill>
                <a:srgbClr val="FF00FF"/>
              </a:solidFill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异步定时：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前一事件决定后一事件的时间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512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6.1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总线的概念和结构形态</a:t>
            </a:r>
            <a:endParaRPr lang="zh-CN" altLang="en-US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5124" name="Rectangle 3"/>
          <p:cNvSpPr>
            <a:spLocks noGrp="1"/>
          </p:cNvSpPr>
          <p:nvPr>
            <p:ph idx="1"/>
          </p:nvPr>
        </p:nvSpPr>
        <p:spPr>
          <a:xfrm>
            <a:off x="457200" y="1700213"/>
            <a:ext cx="6778625" cy="4411662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50000"/>
              </a:lnSpc>
              <a:buNone/>
            </a:pPr>
            <a:r>
              <a:rPr lang="zh-CN" altLang="zh-CN" dirty="0"/>
              <a:t>6.1.1</a:t>
            </a:r>
            <a:r>
              <a:rPr lang="en-US" altLang="zh-CN" dirty="0"/>
              <a:t> </a:t>
            </a:r>
            <a:r>
              <a:rPr lang="zh-CN" altLang="en-US" dirty="0"/>
              <a:t>总线的基本概念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zh-CN" dirty="0"/>
              <a:t>6.1.2</a:t>
            </a:r>
            <a:r>
              <a:rPr lang="en-US" altLang="zh-CN" dirty="0"/>
              <a:t> </a:t>
            </a:r>
            <a:r>
              <a:rPr lang="zh-CN" altLang="en-US" dirty="0"/>
              <a:t>总线的连接方式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zh-CN" dirty="0"/>
              <a:t>6.1.3</a:t>
            </a:r>
            <a:r>
              <a:rPr lang="en-US" altLang="zh-CN" dirty="0"/>
              <a:t> </a:t>
            </a:r>
            <a:r>
              <a:rPr lang="zh-CN" altLang="en-US" dirty="0"/>
              <a:t>总线的内部结构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zh-CN" dirty="0"/>
              <a:t>6.1.4</a:t>
            </a:r>
            <a:r>
              <a:rPr lang="en-US" altLang="zh-CN" dirty="0"/>
              <a:t> </a:t>
            </a:r>
            <a:r>
              <a:rPr lang="zh-CN" altLang="en-US" dirty="0"/>
              <a:t>总线结构实例</a:t>
            </a:r>
            <a:endParaRPr lang="zh-CN" altLang="en-US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9940" name="Rectangle 3"/>
          <p:cNvSpPr>
            <a:spLocks noGrp="1"/>
          </p:cNvSpPr>
          <p:nvPr>
            <p:ph idx="1"/>
          </p:nvPr>
        </p:nvSpPr>
        <p:spPr>
          <a:xfrm>
            <a:off x="35560" y="44133"/>
            <a:ext cx="8229600" cy="4411662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同步定时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pic>
        <p:nvPicPr>
          <p:cNvPr id="39941" name="Picture 4" descr="6a1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" y="1694815"/>
            <a:ext cx="8206740" cy="5137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17805" y="621030"/>
            <a:ext cx="8708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说明：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一次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I/O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传送被称为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时钟周期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或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总线周期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2.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所有信号都出现在时钟信号的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前言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3.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大多数事件只占据单一的时钟周期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9940" name="Rectangle 3"/>
          <p:cNvSpPr>
            <a:spLocks noGrp="1"/>
          </p:cNvSpPr>
          <p:nvPr>
            <p:ph idx="1"/>
          </p:nvPr>
        </p:nvSpPr>
        <p:spPr>
          <a:xfrm>
            <a:off x="35560" y="44133"/>
            <a:ext cx="8229600" cy="4411662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同步定时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pic>
        <p:nvPicPr>
          <p:cNvPr id="39941" name="Picture 4" descr="6a1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" y="1694815"/>
            <a:ext cx="8206740" cy="5137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79705" y="621030"/>
            <a:ext cx="87083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读操作：</a:t>
            </a:r>
            <a:endParaRPr lang="en-US" altLang="zh-CN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T1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将控制信息和地址信息放到总线上，并发启动信号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T2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发读命令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T3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读出的有效数据出现在总线上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9940" name="Rectangle 3"/>
          <p:cNvSpPr>
            <a:spLocks noGrp="1"/>
          </p:cNvSpPr>
          <p:nvPr>
            <p:ph idx="1"/>
          </p:nvPr>
        </p:nvSpPr>
        <p:spPr>
          <a:xfrm>
            <a:off x="35560" y="44133"/>
            <a:ext cx="8229600" cy="4411662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dirty="0">
                <a:latin typeface="宋体" panose="02010600030101010101" pitchFamily="2" charset="-122"/>
              </a:rPr>
              <a:t>同步定时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pic>
        <p:nvPicPr>
          <p:cNvPr id="39941" name="Picture 4" descr="6a1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" y="1694815"/>
            <a:ext cx="8206740" cy="5137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79705" y="621030"/>
            <a:ext cx="87083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写操作：</a:t>
            </a:r>
            <a:endParaRPr lang="en-US" altLang="zh-CN" sz="24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T1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将控制信息和地址信息放到总线上，并发启动信号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T2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把有效数据放到总线上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T3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数据被写入存储器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/>
          <p:cNvSpPr>
            <a:spLocks noGrp="1"/>
          </p:cNvSpPr>
          <p:nvPr>
            <p:ph idx="1"/>
          </p:nvPr>
        </p:nvSpPr>
        <p:spPr>
          <a:xfrm>
            <a:off x="179705" y="44768"/>
            <a:ext cx="8229600" cy="4411662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dirty="0"/>
              <a:t>2</a:t>
            </a:r>
            <a:r>
              <a:rPr lang="zh-CN" altLang="en-US" dirty="0"/>
              <a:t>、异步定时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17805" y="548640"/>
            <a:ext cx="8708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说明：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后一事件的出现时刻由前一事件决定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应答机制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2.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不需要统一的公共时钟信号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3.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总线周期长度可变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0965" name="Picture 4" descr="6a1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0" y="1746885"/>
            <a:ext cx="6391910" cy="5057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2261870" y="3472180"/>
          <a:ext cx="6882130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6089650" imgH="2489200" progId="Paint.Picture">
                  <p:embed/>
                </p:oleObj>
              </mc:Choice>
              <mc:Fallback>
                <p:oleObj name="" r:id="rId1" imgW="6089650" imgH="24892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61870" y="3472180"/>
                        <a:ext cx="6882130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Rectangle 3"/>
          <p:cNvSpPr>
            <a:spLocks noGrp="1"/>
          </p:cNvSpPr>
          <p:nvPr>
            <p:ph idx="1"/>
          </p:nvPr>
        </p:nvSpPr>
        <p:spPr>
          <a:xfrm>
            <a:off x="179705" y="45085"/>
            <a:ext cx="8229600" cy="645795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dirty="0"/>
              <a:t>2</a:t>
            </a:r>
            <a:r>
              <a:rPr lang="zh-CN" altLang="en-US" dirty="0"/>
              <a:t>、异步定时：</a:t>
            </a:r>
            <a:r>
              <a:rPr lang="en-US" altLang="zh-CN" dirty="0"/>
              <a:t>  </a:t>
            </a: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读</a:t>
            </a:r>
            <a:endParaRPr lang="zh-CN" altLang="en-US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36010" y="344551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4090" y="5192395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26075" y="5941060"/>
            <a:ext cx="4381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④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58355" y="4830445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⑤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72680" y="542671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⑥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36010" y="405765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40200" y="4797425"/>
            <a:ext cx="53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560" y="508000"/>
            <a:ext cx="89350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CPU</a:t>
            </a: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</a:t>
            </a:r>
            <a:r>
              <a:rPr lang="zh-CN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地址</a:t>
            </a: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zh-CN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读状态</a:t>
            </a: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信号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等待</a:t>
            </a: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地址和状态稳定后，发</a:t>
            </a:r>
            <a:r>
              <a:rPr lang="zh-CN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读命令</a:t>
            </a:r>
            <a:r>
              <a:rPr lang="en-US" altLang="zh-CN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endParaRPr lang="en-US" altLang="zh-CN" sz="2400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存储器</a:t>
            </a: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收到读命令后，将地址译码并</a:t>
            </a:r>
            <a:r>
              <a:rPr lang="zh-CN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读出</a:t>
            </a:r>
            <a:r>
              <a:rPr lang="zh-CN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数据</a:t>
            </a:r>
            <a:r>
              <a:rPr 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送到数据线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存储器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等待读出的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数据稳定后，发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确认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信号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已读出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给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CPU 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⑤CPU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收到确认信号并将读取数据后，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撤销读命令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⑥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存储器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发现读命令被撤销后，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撤销有效数据和确认信号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⑦CPU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发现确认信号已撤销，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撤销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地址信息和状态信息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26350" y="599313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⑥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07655" y="3472180"/>
            <a:ext cx="4349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⑦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14005" y="4065905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⑦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48130" y="3618230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CPU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48130" y="4221480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CPU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48130" y="4653280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CPU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48130" y="5301615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    M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48130" y="5733415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    M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/>
          <p:nvPr/>
        </p:nvGraphicFramePr>
        <p:xfrm>
          <a:off x="1959610" y="882650"/>
          <a:ext cx="6931660" cy="332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6038850" imgH="2406650" progId="Paint.Picture">
                  <p:embed/>
                </p:oleObj>
              </mc:Choice>
              <mc:Fallback>
                <p:oleObj name="" r:id="rId1" imgW="6038850" imgH="24066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9610" y="882650"/>
                        <a:ext cx="6931660" cy="3328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Rectangle 3"/>
          <p:cNvSpPr>
            <a:spLocks noGrp="1"/>
          </p:cNvSpPr>
          <p:nvPr>
            <p:ph idx="1"/>
          </p:nvPr>
        </p:nvSpPr>
        <p:spPr>
          <a:xfrm>
            <a:off x="179705" y="45085"/>
            <a:ext cx="8229600" cy="645795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dirty="0"/>
              <a:t>2</a:t>
            </a:r>
            <a:r>
              <a:rPr lang="zh-CN" altLang="en-US" dirty="0"/>
              <a:t>、异步定时：</a:t>
            </a:r>
            <a:r>
              <a:rPr lang="en-US" altLang="zh-CN" dirty="0"/>
              <a:t>  </a:t>
            </a: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写</a:t>
            </a:r>
            <a:endParaRPr lang="zh-CN" altLang="en-US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48355" y="765175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08625" y="347218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③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8125" y="2781300"/>
            <a:ext cx="4133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④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64705" y="347218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⑤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04735" y="198882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⑥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48355" y="133858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68445" y="2781300"/>
            <a:ext cx="53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②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93025" y="133858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⑥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28090" y="908685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CPU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28090" y="1485265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CPU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28090" y="2565400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CPU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28090" y="2061845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CPU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28090" y="3285490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    M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48355" y="198882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88580" y="755015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⑥</a:t>
            </a:r>
            <a:endParaRPr lang="zh-CN" altLang="en-US" sz="20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1987" name="Rectangle 2"/>
          <p:cNvSpPr>
            <a:spLocks noGrp="1"/>
          </p:cNvSpPr>
          <p:nvPr>
            <p:ph idx="1"/>
          </p:nvPr>
        </p:nvSpPr>
        <p:spPr>
          <a:xfrm>
            <a:off x="236855" y="548640"/>
            <a:ext cx="8601710" cy="4411345"/>
          </a:xfrm>
          <a:solidFill>
            <a:schemeClr val="bg1"/>
          </a:solidFill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/>
              <a:t>【</a:t>
            </a:r>
            <a:r>
              <a:rPr lang="zh-CN" altLang="en-US" sz="2400" dirty="0"/>
              <a:t>例</a:t>
            </a:r>
            <a:r>
              <a:rPr lang="en-US" altLang="zh-CN" sz="2400"/>
              <a:t>3】</a:t>
            </a:r>
            <a:r>
              <a:rPr lang="zh-CN" altLang="en-US" sz="2400" dirty="0">
                <a:solidFill>
                  <a:schemeClr val="tx1"/>
                </a:solidFill>
              </a:rPr>
              <a:t>某</a:t>
            </a:r>
            <a:r>
              <a:rPr lang="en-US" altLang="zh-CN" sz="240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采用</a:t>
            </a:r>
            <a:r>
              <a:rPr lang="zh-CN" altLang="en-US" sz="2400" dirty="0">
                <a:solidFill>
                  <a:srgbClr val="FF0000"/>
                </a:solidFill>
              </a:rPr>
              <a:t>集中式仲裁</a:t>
            </a:r>
            <a:r>
              <a:rPr lang="zh-CN" altLang="en-US" sz="2400" dirty="0">
                <a:solidFill>
                  <a:schemeClr val="tx1"/>
                </a:solidFill>
              </a:rPr>
              <a:t>方式，使用</a:t>
            </a:r>
            <a:r>
              <a:rPr lang="zh-CN" altLang="en-US" sz="2400" dirty="0">
                <a:solidFill>
                  <a:srgbClr val="FF0000"/>
                </a:solidFill>
              </a:rPr>
              <a:t>独立请求</a:t>
            </a:r>
            <a:r>
              <a:rPr lang="zh-CN" altLang="en-US" sz="2400" dirty="0">
                <a:solidFill>
                  <a:schemeClr val="tx1"/>
                </a:solidFill>
              </a:rPr>
              <a:t>与</a:t>
            </a:r>
            <a:r>
              <a:rPr lang="zh-CN" altLang="en-US" sz="2400" dirty="0">
                <a:solidFill>
                  <a:srgbClr val="FF0000"/>
                </a:solidFill>
              </a:rPr>
              <a:t>菊花链查询</a:t>
            </a:r>
            <a:r>
              <a:rPr lang="zh-CN" altLang="en-US" sz="2400" dirty="0">
                <a:solidFill>
                  <a:schemeClr val="tx1"/>
                </a:solidFill>
              </a:rPr>
              <a:t>相结合的二维总线控制结构。每一对请求线</a:t>
            </a:r>
            <a:r>
              <a:rPr lang="en-US" altLang="zh-CN" sz="2400" err="1">
                <a:solidFill>
                  <a:schemeClr val="tx1"/>
                </a:solidFill>
              </a:rPr>
              <a:t>BR</a:t>
            </a:r>
            <a:r>
              <a:rPr lang="en-US" altLang="zh-CN" sz="2400" baseline="-2500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和授权线</a:t>
            </a:r>
            <a:r>
              <a:rPr lang="en-US" altLang="zh-CN" sz="2400" err="1">
                <a:solidFill>
                  <a:schemeClr val="tx1"/>
                </a:solidFill>
              </a:rPr>
              <a:t>BG</a:t>
            </a:r>
            <a:r>
              <a:rPr lang="en-US" altLang="zh-CN" sz="2400" baseline="-2500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组成一对菊花链查询电路。每一根请求线可以被若干个传输速率接近的设备共享。当这些设备要求传送时通过</a:t>
            </a:r>
            <a:r>
              <a:rPr lang="en-US" altLang="zh-CN" sz="2400" err="1">
                <a:solidFill>
                  <a:schemeClr val="tx1"/>
                </a:solidFill>
              </a:rPr>
              <a:t>BR</a:t>
            </a:r>
            <a:r>
              <a:rPr lang="en-US" altLang="zh-CN" sz="2400" baseline="-2500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线向仲裁器发出请求，对应的</a:t>
            </a:r>
            <a:r>
              <a:rPr lang="en-US" altLang="zh-CN" sz="2400" err="1">
                <a:solidFill>
                  <a:schemeClr val="tx1"/>
                </a:solidFill>
              </a:rPr>
              <a:t>BG</a:t>
            </a:r>
            <a:r>
              <a:rPr lang="en-US" altLang="zh-CN" sz="2400" baseline="-2500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线则串行查询每个设备，从而确定哪个设备享有总线控制权。请</a:t>
            </a:r>
            <a:r>
              <a:rPr lang="zh-CN" altLang="en-US" sz="2400" dirty="0">
                <a:solidFill>
                  <a:srgbClr val="FF00FF"/>
                </a:solidFill>
              </a:rPr>
              <a:t>分析</a:t>
            </a:r>
            <a:r>
              <a:rPr lang="zh-CN" altLang="en-US" sz="2400" dirty="0">
                <a:solidFill>
                  <a:schemeClr val="tx1"/>
                </a:solidFill>
              </a:rPr>
              <a:t>说明图</a:t>
            </a:r>
            <a:r>
              <a:rPr lang="en-US" altLang="zh-CN" sz="2400">
                <a:solidFill>
                  <a:schemeClr val="tx1"/>
                </a:solidFill>
              </a:rPr>
              <a:t>6.14</a:t>
            </a:r>
            <a:r>
              <a:rPr lang="zh-CN" altLang="en-US" sz="2400" dirty="0">
                <a:solidFill>
                  <a:schemeClr val="tx1"/>
                </a:solidFill>
              </a:rPr>
              <a:t>所示的总线仲裁时序图。</a:t>
            </a: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（设备分组，组间独立请求，组内菊花链式）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3013" name="Picture 4" descr="6a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3555365"/>
            <a:ext cx="7453630" cy="3341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4" name="Rectangle 3"/>
          <p:cNvSpPr>
            <a:spLocks noGrp="1"/>
          </p:cNvSpPr>
          <p:nvPr/>
        </p:nvSpPr>
        <p:spPr>
          <a:xfrm>
            <a:off x="179705" y="45085"/>
            <a:ext cx="8229600" cy="6457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None/>
            </a:pPr>
            <a:r>
              <a:rPr lang="en-US" altLang="zh-CN" dirty="0"/>
              <a:t>2</a:t>
            </a:r>
            <a:r>
              <a:rPr lang="zh-CN" altLang="en-US" dirty="0"/>
              <a:t>、异步定时：</a:t>
            </a:r>
            <a:r>
              <a:rPr lang="en-US" altLang="zh-CN" dirty="0"/>
              <a:t>  </a:t>
            </a: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总线仲裁</a:t>
            </a:r>
            <a:endParaRPr lang="zh-CN" altLang="en-US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4035" name="Rectangle 2"/>
          <p:cNvSpPr>
            <a:spLocks noGrp="1"/>
          </p:cNvSpPr>
          <p:nvPr>
            <p:ph idx="1"/>
          </p:nvPr>
        </p:nvSpPr>
        <p:spPr>
          <a:xfrm>
            <a:off x="69850" y="3357245"/>
            <a:ext cx="9003030" cy="310642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00000"/>
              </a:lnSpc>
              <a:buNone/>
            </a:pPr>
            <a:r>
              <a:rPr lang="zh-CN" altLang="en-US" sz="2400" dirty="0"/>
              <a:t>解：</a:t>
            </a:r>
            <a:r>
              <a:rPr lang="zh-CN" altLang="en-US" sz="2400" dirty="0">
                <a:solidFill>
                  <a:schemeClr val="tx1"/>
                </a:solidFill>
              </a:rPr>
              <a:t>从</a:t>
            </a:r>
            <a:r>
              <a:rPr lang="zh-CN" altLang="en-US" sz="2400" dirty="0"/>
              <a:t>时序图</a:t>
            </a:r>
            <a:r>
              <a:rPr lang="zh-CN" altLang="en-US" sz="2400" dirty="0">
                <a:solidFill>
                  <a:schemeClr val="tx1"/>
                </a:solidFill>
              </a:rPr>
              <a:t>看出，该总线采用</a:t>
            </a:r>
            <a:r>
              <a:rPr lang="zh-CN" altLang="en-US" sz="2400" dirty="0"/>
              <a:t>异步定时</a:t>
            </a:r>
            <a:r>
              <a:rPr lang="zh-CN" altLang="en-US" sz="2400" dirty="0">
                <a:solidFill>
                  <a:schemeClr val="tx1"/>
                </a:solidFill>
              </a:rPr>
              <a:t>协议。</a:t>
            </a:r>
            <a:endParaRPr lang="zh-CN" altLang="en-US" sz="2400" dirty="0"/>
          </a:p>
          <a:p>
            <a:pPr eaLnBrk="1" hangingPunct="1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FF00FF"/>
                </a:solidFill>
              </a:rPr>
              <a:t>过程：</a:t>
            </a:r>
            <a:endParaRPr lang="zh-CN" altLang="en-US" sz="2400" dirty="0">
              <a:solidFill>
                <a:srgbClr val="FF00FF"/>
              </a:solidFill>
            </a:endParaRPr>
          </a:p>
          <a:p>
            <a:pPr eaLnBrk="1" hangingPunct="1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(1)</a:t>
            </a:r>
            <a:r>
              <a:rPr lang="zh-CN" altLang="en-US" sz="2400" dirty="0">
                <a:solidFill>
                  <a:schemeClr val="tx1"/>
                </a:solidFill>
              </a:rPr>
              <a:t>当某个设备请求使用总线时，在该设备所属的请求线上</a:t>
            </a:r>
            <a:r>
              <a:rPr lang="zh-CN" altLang="en-US" sz="2400" dirty="0">
                <a:solidFill>
                  <a:srgbClr val="FF0000"/>
                </a:solidFill>
              </a:rPr>
              <a:t>发出申请信号</a:t>
            </a:r>
            <a:r>
              <a:rPr lang="en-US" altLang="zh-CN" sz="2400" dirty="0">
                <a:solidFill>
                  <a:srgbClr val="FF0000"/>
                </a:solidFill>
              </a:rPr>
              <a:t>BR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(2)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按</a:t>
            </a:r>
            <a:r>
              <a:rPr lang="zh-CN" altLang="en-US" sz="2400" dirty="0">
                <a:solidFill>
                  <a:srgbClr val="FF0000"/>
                </a:solidFill>
              </a:rPr>
              <a:t>优先原则</a:t>
            </a:r>
            <a:r>
              <a:rPr lang="zh-CN" altLang="en-US" sz="2400" dirty="0">
                <a:solidFill>
                  <a:schemeClr val="tx1"/>
                </a:solidFill>
              </a:rPr>
              <a:t>仲裁后同意后给出授权信号</a:t>
            </a:r>
            <a:r>
              <a:rPr lang="en-US" altLang="zh-CN" sz="2400" dirty="0">
                <a:solidFill>
                  <a:srgbClr val="FF0000"/>
                </a:solidFill>
              </a:rPr>
              <a:t>BG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i</a:t>
            </a:r>
            <a:r>
              <a:rPr lang="zh-CN" altLang="en-US" sz="2400" dirty="0">
                <a:solidFill>
                  <a:srgbClr val="FF0000"/>
                </a:solidFill>
              </a:rPr>
              <a:t>作为回答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(3)</a:t>
            </a:r>
            <a:r>
              <a:rPr lang="en-US" altLang="zh-CN" sz="2400" dirty="0">
                <a:solidFill>
                  <a:schemeClr val="tx1"/>
                </a:solidFill>
              </a:rPr>
              <a:t>BG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链式查询各设备，链中最前的申请从设备回答</a:t>
            </a:r>
            <a:r>
              <a:rPr lang="en-US" altLang="zh-CN" sz="2400" dirty="0">
                <a:solidFill>
                  <a:srgbClr val="FF0000"/>
                </a:solidFill>
              </a:rPr>
              <a:t>SACK</a:t>
            </a:r>
            <a:r>
              <a:rPr lang="zh-CN" altLang="en-US" sz="2400" dirty="0">
                <a:solidFill>
                  <a:srgbClr val="FF0000"/>
                </a:solidFill>
              </a:rPr>
              <a:t>信号</a:t>
            </a:r>
            <a:r>
              <a:rPr lang="zh-CN" altLang="en-US" sz="2400" dirty="0">
                <a:solidFill>
                  <a:schemeClr val="tx1"/>
                </a:solidFill>
              </a:rPr>
              <a:t>证实已收到</a:t>
            </a:r>
            <a:r>
              <a:rPr lang="en-US" altLang="zh-CN" sz="2400" dirty="0">
                <a:solidFill>
                  <a:schemeClr val="tx1"/>
                </a:solidFill>
              </a:rPr>
              <a:t>BG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信号。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(4)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接到</a:t>
            </a:r>
            <a:r>
              <a:rPr lang="en-US" altLang="zh-CN" sz="2400" dirty="0">
                <a:solidFill>
                  <a:schemeClr val="tx1"/>
                </a:solidFill>
              </a:rPr>
              <a:t>SACK</a:t>
            </a:r>
            <a:r>
              <a:rPr lang="zh-CN" altLang="en-US" sz="2400" dirty="0">
                <a:solidFill>
                  <a:schemeClr val="tx1"/>
                </a:solidFill>
              </a:rPr>
              <a:t>信号后</a:t>
            </a:r>
            <a:r>
              <a:rPr lang="zh-CN" altLang="en-US" sz="2400" dirty="0">
                <a:solidFill>
                  <a:srgbClr val="FF0000"/>
                </a:solidFill>
              </a:rPr>
              <a:t>下降</a:t>
            </a:r>
            <a:r>
              <a:rPr lang="en-US" altLang="zh-CN" sz="2400" dirty="0">
                <a:solidFill>
                  <a:srgbClr val="FF0000"/>
                </a:solidFill>
              </a:rPr>
              <a:t>BG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作为回答（</a:t>
            </a:r>
            <a:r>
              <a:rPr lang="zh-CN" altLang="en-US" sz="2400" dirty="0">
                <a:solidFill>
                  <a:srgbClr val="FF0000"/>
                </a:solidFill>
              </a:rPr>
              <a:t>撤销</a:t>
            </a:r>
            <a:r>
              <a:rPr lang="en-US" altLang="zh-CN" sz="2400" dirty="0">
                <a:solidFill>
                  <a:srgbClr val="FF0000"/>
                </a:solidFill>
              </a:rPr>
              <a:t>BG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43013" name="Picture 4" descr="6a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-31115"/>
            <a:ext cx="7616825" cy="3388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860290" y="116840"/>
            <a:ext cx="4500245" cy="4629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eaLnBrk="1" hangingPunct="1">
              <a:lnSpc>
                <a:spcPct val="110000"/>
              </a:lnSpc>
              <a:buNone/>
            </a:pPr>
            <a:r>
              <a:rPr lang="zh-CN" altLang="en-US" sz="22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（组间独立请求，组内菊花链式）</a:t>
            </a:r>
            <a:endParaRPr lang="zh-CN" altLang="en-US" sz="22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5605" y="405130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>
                <a:solidFill>
                  <a:srgbClr val="0000FF"/>
                </a:solidFill>
              </a:rPr>
              <a:t>设备组</a:t>
            </a:r>
            <a:endParaRPr lang="zh-CN" altLang="en-US" sz="2200" b="1">
              <a:solidFill>
                <a:srgbClr val="0000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750" y="1125220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CPU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845310"/>
            <a:ext cx="16916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>
                <a:solidFill>
                  <a:srgbClr val="0000FF"/>
                </a:solidFill>
              </a:rPr>
              <a:t>组内某设备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950" y="2348865"/>
            <a:ext cx="16916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>
                <a:solidFill>
                  <a:srgbClr val="0000FF"/>
                </a:solidFill>
              </a:rPr>
              <a:t>组内某设备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4035" name="Rectangle 2"/>
          <p:cNvSpPr>
            <a:spLocks noGrp="1"/>
          </p:cNvSpPr>
          <p:nvPr>
            <p:ph idx="1"/>
          </p:nvPr>
        </p:nvSpPr>
        <p:spPr>
          <a:xfrm>
            <a:off x="70485" y="3357245"/>
            <a:ext cx="9003030" cy="310642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(5)</a:t>
            </a:r>
            <a:r>
              <a:rPr lang="zh-CN" altLang="en-US" sz="2400" dirty="0">
                <a:solidFill>
                  <a:schemeClr val="tx1"/>
                </a:solidFill>
              </a:rPr>
              <a:t>当总线忙</a:t>
            </a:r>
            <a:r>
              <a:rPr lang="en-US" altLang="zh-CN" sz="2400" dirty="0">
                <a:solidFill>
                  <a:schemeClr val="tx1"/>
                </a:solidFill>
              </a:rPr>
              <a:t>BBSY</a:t>
            </a:r>
            <a:r>
              <a:rPr lang="zh-CN" altLang="en-US" sz="2400" dirty="0">
                <a:solidFill>
                  <a:schemeClr val="tx1"/>
                </a:solidFill>
              </a:rPr>
              <a:t>为</a:t>
            </a:r>
            <a:r>
              <a:rPr lang="en-US" altLang="zh-CN" sz="2400" dirty="0">
                <a:solidFill>
                  <a:schemeClr val="tx1"/>
                </a:solidFill>
              </a:rPr>
              <a:t>0</a:t>
            </a:r>
            <a:r>
              <a:rPr lang="zh-CN" altLang="en-US" sz="2400" dirty="0">
                <a:solidFill>
                  <a:schemeClr val="tx1"/>
                </a:solidFill>
              </a:rPr>
              <a:t>时，该设备</a:t>
            </a:r>
            <a:r>
              <a:rPr lang="zh-CN" altLang="en-US" sz="2400" dirty="0">
                <a:solidFill>
                  <a:srgbClr val="FF0000"/>
                </a:solidFill>
              </a:rPr>
              <a:t>上升</a:t>
            </a:r>
            <a:r>
              <a:rPr lang="en-US" altLang="zh-CN" sz="2400" dirty="0">
                <a:solidFill>
                  <a:srgbClr val="FF0000"/>
                </a:solidFill>
              </a:rPr>
              <a:t>BBSY(</a:t>
            </a:r>
            <a:r>
              <a:rPr lang="zh-CN" altLang="en-US" sz="2400" dirty="0">
                <a:solidFill>
                  <a:srgbClr val="FF0000"/>
                </a:solidFill>
              </a:rPr>
              <a:t>将</a:t>
            </a:r>
            <a:r>
              <a:rPr lang="en-US" altLang="zh-CN" sz="2400" dirty="0">
                <a:solidFill>
                  <a:srgbClr val="FF0000"/>
                </a:solidFill>
              </a:rPr>
              <a:t>BS</a:t>
            </a:r>
            <a:r>
              <a:rPr lang="zh-CN" altLang="en-US" sz="2400" dirty="0">
                <a:solidFill>
                  <a:srgbClr val="FF0000"/>
                </a:solidFill>
              </a:rPr>
              <a:t>置</a:t>
            </a:r>
            <a:r>
              <a:rPr lang="en-US" altLang="zh-CN" sz="2400" dirty="0">
                <a:solidFill>
                  <a:srgbClr val="FF0000"/>
                </a:solidFill>
              </a:rPr>
              <a:t>1)</a:t>
            </a:r>
            <a:r>
              <a:rPr lang="en-US" altLang="zh-CN" sz="2400" dirty="0">
                <a:solidFill>
                  <a:schemeClr val="tx1"/>
                </a:solidFill>
              </a:rPr>
              <a:t>,</a:t>
            </a:r>
            <a:r>
              <a:rPr lang="zh-CN" altLang="en-US" sz="2400" dirty="0">
                <a:solidFill>
                  <a:schemeClr val="tx1"/>
                </a:solidFill>
              </a:rPr>
              <a:t>表示该设备</a:t>
            </a:r>
            <a:r>
              <a:rPr lang="zh-CN" altLang="en-US" sz="2400" dirty="0">
                <a:solidFill>
                  <a:srgbClr val="FF0000"/>
                </a:solidFill>
              </a:rPr>
              <a:t>获得了总线</a:t>
            </a:r>
            <a:r>
              <a:rPr lang="zh-CN" altLang="en-US" sz="2400" dirty="0">
                <a:solidFill>
                  <a:schemeClr val="tx1"/>
                </a:solidFill>
              </a:rPr>
              <a:t>控制权，成为控制总线的主设备。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若此时总线忙</a:t>
            </a:r>
            <a:r>
              <a:rPr lang="en-US" altLang="zh-CN" sz="2400" dirty="0">
                <a:solidFill>
                  <a:schemeClr val="tx1"/>
                </a:solidFill>
              </a:rPr>
              <a:t>BBSY</a:t>
            </a:r>
            <a:r>
              <a:rPr lang="zh-CN" altLang="en-US" sz="2400" dirty="0">
                <a:solidFill>
                  <a:schemeClr val="tx1"/>
                </a:solidFill>
              </a:rPr>
              <a:t>为</a:t>
            </a:r>
            <a:r>
              <a:rPr lang="en-US" altLang="zh-CN" sz="24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，则有其他主从设备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正在进行传送，必须要等待到他们传送完且将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BS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置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后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(7)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(6)</a:t>
            </a:r>
            <a:r>
              <a:rPr lang="zh-CN" altLang="en-US" sz="2400" dirty="0">
                <a:solidFill>
                  <a:schemeClr val="tx1"/>
                </a:solidFill>
              </a:rPr>
              <a:t>在设备用完总线后，</a:t>
            </a:r>
            <a:r>
              <a:rPr lang="zh-CN" altLang="en-US" sz="2400" dirty="0">
                <a:solidFill>
                  <a:srgbClr val="FF0000"/>
                </a:solidFill>
              </a:rPr>
              <a:t>下降</a:t>
            </a:r>
            <a:r>
              <a:rPr lang="en-US" altLang="zh-CN" sz="2400" dirty="0">
                <a:solidFill>
                  <a:srgbClr val="FF0000"/>
                </a:solidFill>
              </a:rPr>
              <a:t>BBSY</a:t>
            </a:r>
            <a:r>
              <a:rPr lang="zh-CN" altLang="en-US" sz="2400" dirty="0">
                <a:solidFill>
                  <a:schemeClr val="tx1"/>
                </a:solidFill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</a:rPr>
              <a:t>SACK</a:t>
            </a:r>
            <a:r>
              <a:rPr lang="zh-CN" altLang="en-US" sz="2400" dirty="0">
                <a:solidFill>
                  <a:schemeClr val="tx1"/>
                </a:solidFill>
              </a:rPr>
              <a:t>释放总线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BS</a:t>
            </a:r>
            <a:r>
              <a:rPr lang="zh-CN" altLang="en-US" sz="2400" dirty="0">
                <a:solidFill>
                  <a:srgbClr val="FF0000"/>
                </a:solidFill>
              </a:rPr>
              <a:t>置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r>
              <a:rPr lang="zh-CN" altLang="en-US" sz="2400" dirty="0">
                <a:solidFill>
                  <a:srgbClr val="FF0000"/>
                </a:solidFill>
              </a:rPr>
              <a:t>，撤销</a:t>
            </a:r>
            <a:r>
              <a:rPr lang="en-US" altLang="zh-CN" sz="2400" dirty="0">
                <a:solidFill>
                  <a:srgbClr val="FF0000"/>
                </a:solidFill>
              </a:rPr>
              <a:t>SACK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43013" name="Picture 4" descr="6a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-31115"/>
            <a:ext cx="7616825" cy="3388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859655" y="116840"/>
            <a:ext cx="4500245" cy="4629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eaLnBrk="1" hangingPunct="1">
              <a:lnSpc>
                <a:spcPct val="110000"/>
              </a:lnSpc>
              <a:buNone/>
            </a:pPr>
            <a:r>
              <a:rPr lang="zh-CN" altLang="en-US" sz="22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（组间独立请求，组内菊花链式）</a:t>
            </a:r>
            <a:endParaRPr lang="zh-CN" altLang="en-US" sz="22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5605" y="405130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>
                <a:solidFill>
                  <a:srgbClr val="0000FF"/>
                </a:solidFill>
              </a:rPr>
              <a:t>设备组</a:t>
            </a:r>
            <a:endParaRPr lang="zh-CN" altLang="en-US" sz="2200" b="1">
              <a:solidFill>
                <a:srgbClr val="0000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750" y="1125220"/>
            <a:ext cx="12954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>
                <a:solidFill>
                  <a:srgbClr val="0000FF"/>
                </a:solidFill>
              </a:rPr>
              <a:t>CPU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845310"/>
            <a:ext cx="16916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>
                <a:solidFill>
                  <a:srgbClr val="0000FF"/>
                </a:solidFill>
              </a:rPr>
              <a:t>组内某设备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950" y="2277110"/>
            <a:ext cx="16916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>
                <a:solidFill>
                  <a:srgbClr val="0000FF"/>
                </a:solidFill>
              </a:rPr>
              <a:t>组内某设备</a:t>
            </a:r>
            <a:endParaRPr lang="en-US" altLang="zh-CN" sz="22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505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dirty="0"/>
              <a:t>6.4.2 </a:t>
            </a:r>
            <a:r>
              <a:rPr lang="zh-CN" altLang="en-US" dirty="0"/>
              <a:t>总线数据传送模式</a:t>
            </a:r>
            <a:endParaRPr lang="zh-CN" altLang="en-US" dirty="0"/>
          </a:p>
        </p:txBody>
      </p:sp>
      <p:sp>
        <p:nvSpPr>
          <p:cNvPr id="45060" name="Rectangle 3"/>
          <p:cNvSpPr>
            <a:spLocks noGrp="1"/>
          </p:cNvSpPr>
          <p:nvPr>
            <p:ph idx="1"/>
          </p:nvPr>
        </p:nvSpPr>
        <p:spPr>
          <a:xfrm>
            <a:off x="114300" y="3068638"/>
            <a:ext cx="8229600" cy="4411662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r>
              <a:rPr lang="en-US" altLang="zh-CN" sz="2400" b="1" dirty="0"/>
              <a:t>1</a:t>
            </a:r>
            <a:r>
              <a:rPr lang="zh-CN" altLang="en-US" sz="2400" b="1" dirty="0"/>
              <a:t>、读、写操作</a:t>
            </a:r>
            <a:r>
              <a:rPr lang="zh-CN" altLang="en-US" sz="2400" dirty="0"/>
              <a:t>：</a:t>
            </a:r>
            <a:endParaRPr lang="zh-CN" altLang="en-US" sz="2400" dirty="0"/>
          </a:p>
          <a:p>
            <a:pPr eaLnBrk="1" hangingPunct="1"/>
            <a:r>
              <a:rPr lang="zh-CN" altLang="en-US" sz="2400" dirty="0">
                <a:solidFill>
                  <a:srgbClr val="FF0000"/>
                </a:solidFill>
              </a:rPr>
              <a:t>读操作</a:t>
            </a:r>
            <a:r>
              <a:rPr lang="zh-CN" altLang="en-US" sz="2400" dirty="0">
                <a:solidFill>
                  <a:schemeClr val="tx1"/>
                </a:solidFill>
              </a:rPr>
              <a:t>是由</a:t>
            </a:r>
            <a:r>
              <a:rPr lang="zh-CN" altLang="en-US" sz="2400" dirty="0">
                <a:solidFill>
                  <a:srgbClr val="FF0000"/>
                </a:solidFill>
              </a:rPr>
              <a:t>从方到主方</a:t>
            </a:r>
            <a:r>
              <a:rPr lang="zh-CN" altLang="en-US" sz="2400" dirty="0">
                <a:solidFill>
                  <a:schemeClr val="tx1"/>
                </a:solidFill>
              </a:rPr>
              <a:t>的数据传送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>
                <a:solidFill>
                  <a:srgbClr val="FF0000"/>
                </a:solidFill>
              </a:rPr>
              <a:t>写操作</a:t>
            </a:r>
            <a:r>
              <a:rPr lang="zh-CN" altLang="en-US" sz="2400" dirty="0">
                <a:solidFill>
                  <a:schemeClr val="tx1"/>
                </a:solidFill>
              </a:rPr>
              <a:t>是由</a:t>
            </a:r>
            <a:r>
              <a:rPr lang="zh-CN" altLang="en-US" sz="2400" dirty="0">
                <a:solidFill>
                  <a:srgbClr val="FF0000"/>
                </a:solidFill>
              </a:rPr>
              <a:t>主方到从方</a:t>
            </a:r>
            <a:r>
              <a:rPr lang="zh-CN" altLang="en-US" sz="2400" dirty="0">
                <a:solidFill>
                  <a:schemeClr val="tx1"/>
                </a:solidFill>
              </a:rPr>
              <a:t>的数据传送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>
                <a:solidFill>
                  <a:schemeClr val="tx1"/>
                </a:solidFill>
              </a:rPr>
              <a:t>一般，主方先以一个总线周期发出命令和从方</a:t>
            </a:r>
            <a:r>
              <a:rPr lang="zh-CN" altLang="en-US" sz="2400" dirty="0">
                <a:solidFill>
                  <a:srgbClr val="FF0000"/>
                </a:solidFill>
              </a:rPr>
              <a:t>地址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zh-CN" altLang="en-US" sz="2400" dirty="0">
                <a:solidFill>
                  <a:schemeClr val="tx1"/>
                </a:solidFill>
              </a:rPr>
              <a:t>经过一定的延时再开始</a:t>
            </a:r>
            <a:r>
              <a:rPr lang="zh-CN" altLang="en-US" sz="2400" dirty="0">
                <a:solidFill>
                  <a:srgbClr val="FF0000"/>
                </a:solidFill>
              </a:rPr>
              <a:t>数据传送</a:t>
            </a:r>
            <a:r>
              <a:rPr lang="zh-CN" altLang="en-US" sz="2400" dirty="0">
                <a:solidFill>
                  <a:schemeClr val="tx1"/>
                </a:solidFill>
              </a:rPr>
              <a:t>总线周期。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</a:rPr>
              <a:t>为了提高总线利用率，减少延时损失，主方完成寻址总线周期后可让出</a:t>
            </a:r>
            <a:r>
              <a:rPr lang="zh-CN" altLang="en-US" sz="2400" dirty="0">
                <a:solidFill>
                  <a:srgbClr val="FF0000"/>
                </a:solidFill>
              </a:rPr>
              <a:t>总线控制权</a:t>
            </a:r>
            <a:r>
              <a:rPr lang="zh-CN" altLang="en-US" sz="2400" dirty="0">
                <a:solidFill>
                  <a:schemeClr val="tx1"/>
                </a:solidFill>
              </a:rPr>
              <a:t>，以使其他主方完成更紧迫的操作。然后再重新</a:t>
            </a:r>
            <a:r>
              <a:rPr lang="zh-CN" altLang="en-US" sz="2400" dirty="0">
                <a:solidFill>
                  <a:srgbClr val="FF0000"/>
                </a:solidFill>
              </a:rPr>
              <a:t>竞争总线</a:t>
            </a:r>
            <a:r>
              <a:rPr lang="zh-CN" altLang="en-US" sz="2400" dirty="0">
                <a:solidFill>
                  <a:schemeClr val="tx1"/>
                </a:solidFill>
              </a:rPr>
              <a:t>，完成数据传送总线周期。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460" y="836930"/>
            <a:ext cx="37071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种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数据传送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模式</a:t>
            </a:r>
            <a:endParaRPr lang="zh-CN" altLang="en-US" sz="2400" b="1">
              <a:solidFill>
                <a:srgbClr val="FF00F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1.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读、写操作</a:t>
            </a:r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</a:t>
            </a:r>
            <a:endParaRPr lang="en-US" altLang="zh-CN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块传送操作</a:t>
            </a:r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</a:t>
            </a:r>
            <a:endParaRPr lang="en-US" altLang="zh-CN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3.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写后读、读后写操作</a:t>
            </a:r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</a:t>
            </a:r>
            <a:endParaRPr lang="en-US" altLang="zh-CN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4.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广播、广集操作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5404485" y="974725"/>
          <a:ext cx="3031490" cy="235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3213100" imgH="2552700" progId="Paint.Picture">
                  <p:embed/>
                </p:oleObj>
              </mc:Choice>
              <mc:Fallback>
                <p:oleObj name="" r:id="rId1" imgW="3213100" imgH="25527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04485" y="974725"/>
                        <a:ext cx="3031490" cy="235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012180" y="3401060"/>
            <a:ext cx="30251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一个地址对一个数据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pPr eaLnBrk="1" hangingPunct="1"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（一对一）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6147" name="Rectangle 2"/>
          <p:cNvSpPr>
            <a:spLocks noGrp="1"/>
          </p:cNvSpPr>
          <p:nvPr>
            <p:ph type="title"/>
          </p:nvPr>
        </p:nvSpPr>
        <p:spPr>
          <a:xfrm>
            <a:off x="251460" y="116840"/>
            <a:ext cx="6911975" cy="98996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6.1.1 </a:t>
            </a:r>
            <a:r>
              <a:rPr lang="zh-CN" altLang="en-US" dirty="0">
                <a:latin typeface="宋体" panose="02010600030101010101" pitchFamily="2" charset="-122"/>
              </a:rPr>
              <a:t>总线的基本概念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6148" name="Rectangle 3"/>
          <p:cNvSpPr>
            <a:spLocks noGrp="1"/>
          </p:cNvSpPr>
          <p:nvPr>
            <p:ph idx="1"/>
          </p:nvPr>
        </p:nvSpPr>
        <p:spPr>
          <a:xfrm>
            <a:off x="35560" y="1196975"/>
            <a:ext cx="8443595" cy="2580640"/>
          </a:xfrm>
        </p:spPr>
        <p:txBody>
          <a:bodyPr vert="horz" wrap="square" lIns="91440" tIns="45720" rIns="91440" bIns="45720" anchor="t"/>
          <a:p>
            <a:pPr lvl="1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总线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 BUS</a:t>
            </a:r>
            <a:r>
              <a:rPr lang="zh-CN" altLang="en-US" dirty="0">
                <a:latin typeface="宋体" panose="02010600030101010101" pitchFamily="2" charset="-122"/>
              </a:rPr>
              <a:t>：计算机中的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各个系统功能部件</a:t>
            </a:r>
            <a:r>
              <a:rPr lang="zh-CN" altLang="en-US" dirty="0">
                <a:latin typeface="宋体" panose="02010600030101010101" pitchFamily="2" charset="-122"/>
              </a:rPr>
              <a:t>之间进行数据传送的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公共通道</a:t>
            </a:r>
            <a:r>
              <a:rPr lang="zh-CN" altLang="en-US" dirty="0">
                <a:latin typeface="宋体" panose="02010600030101010101" pitchFamily="2" charset="-122"/>
              </a:rPr>
              <a:t>。 </a:t>
            </a:r>
            <a:endParaRPr lang="zh-CN" altLang="en-US" dirty="0">
              <a:latin typeface="宋体" panose="02010600030101010101" pitchFamily="2" charset="-122"/>
            </a:endParaRPr>
          </a:p>
          <a:p>
            <a:pPr marL="801370" lvl="2" indent="0" eaLnBrk="1" hangingPunct="1">
              <a:lnSpc>
                <a:spcPct val="120000"/>
              </a:lnSpc>
              <a:buNone/>
            </a:pPr>
            <a:r>
              <a:rPr lang="en-US" altLang="zh-CN" sz="2400" dirty="0"/>
              <a:t>—— </a:t>
            </a:r>
            <a:r>
              <a:rPr lang="zh-CN" altLang="en-US" sz="2400" dirty="0"/>
              <a:t>实现</a:t>
            </a:r>
            <a:r>
              <a:rPr lang="zh-CN" altLang="en-US" sz="2400" dirty="0">
                <a:solidFill>
                  <a:srgbClr val="FF00FF"/>
                </a:solidFill>
              </a:rPr>
              <a:t>地址</a:t>
            </a:r>
            <a:r>
              <a:rPr lang="zh-CN" altLang="en-US" sz="2400" dirty="0">
                <a:solidFill>
                  <a:srgbClr val="0000FF"/>
                </a:solidFill>
              </a:rPr>
              <a:t>、</a:t>
            </a:r>
            <a:r>
              <a:rPr lang="zh-CN" altLang="en-US" sz="2400" dirty="0">
                <a:solidFill>
                  <a:srgbClr val="FF00FF"/>
                </a:solidFill>
              </a:rPr>
              <a:t>数据</a:t>
            </a:r>
            <a:r>
              <a:rPr lang="zh-CN" altLang="en-US" sz="2400" dirty="0">
                <a:solidFill>
                  <a:srgbClr val="0000FF"/>
                </a:solidFill>
              </a:rPr>
              <a:t>和</a:t>
            </a:r>
            <a:r>
              <a:rPr lang="zh-CN" altLang="en-US" sz="2400" dirty="0">
                <a:solidFill>
                  <a:srgbClr val="FF00FF"/>
                </a:solidFill>
              </a:rPr>
              <a:t>控制</a:t>
            </a:r>
            <a:r>
              <a:rPr lang="zh-CN" altLang="en-US" sz="2400" dirty="0">
                <a:solidFill>
                  <a:srgbClr val="0000FF"/>
                </a:solidFill>
              </a:rPr>
              <a:t>信息</a:t>
            </a:r>
            <a:r>
              <a:rPr lang="zh-CN" altLang="en-US" sz="2400" dirty="0"/>
              <a:t>的交换</a:t>
            </a:r>
            <a:endParaRPr lang="zh-CN" altLang="en-US" sz="2400" dirty="0"/>
          </a:p>
          <a:p>
            <a:pPr marL="801370" lvl="2" indent="0" eaLnBrk="1" hangingPunct="1">
              <a:lnSpc>
                <a:spcPct val="120000"/>
              </a:lnSpc>
              <a:buNone/>
            </a:pPr>
            <a:r>
              <a:rPr lang="en-US" altLang="zh-CN" sz="2120" dirty="0"/>
              <a:t>—— </a:t>
            </a:r>
            <a:r>
              <a:rPr lang="zh-CN" altLang="en-US" sz="2400" dirty="0"/>
              <a:t>在</a:t>
            </a:r>
            <a:r>
              <a:rPr lang="zh-CN" altLang="en-US" sz="2400" dirty="0">
                <a:solidFill>
                  <a:srgbClr val="0000FF"/>
                </a:solidFill>
              </a:rPr>
              <a:t>争用资源</a:t>
            </a:r>
            <a:r>
              <a:rPr lang="zh-CN" altLang="en-US" sz="2400" dirty="0"/>
              <a:t>的基础上进行工作。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7172" name="Rectangle 3"/>
          <p:cNvSpPr>
            <a:spLocks noGrp="1"/>
          </p:cNvSpPr>
          <p:nvPr/>
        </p:nvSpPr>
        <p:spPr>
          <a:xfrm>
            <a:off x="17780" y="3500755"/>
            <a:ext cx="9108440" cy="44113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cs typeface="黑体" panose="02010609060101010101" pitchFamily="49" charset="-122"/>
              </a:rPr>
              <a:t>总线分类： </a:t>
            </a:r>
            <a:endParaRPr lang="zh-CN" altLang="en-US" sz="2400" dirty="0">
              <a:solidFill>
                <a:srgbClr val="FF0000"/>
              </a:solidFill>
              <a:cs typeface="黑体" panose="02010609060101010101" pitchFamily="49" charset="-122"/>
            </a:endParaRPr>
          </a:p>
          <a:p>
            <a:pPr lvl="2" eaLnBrk="1" hangingPunct="1">
              <a:lnSpc>
                <a:spcPct val="130000"/>
              </a:lnSpc>
            </a:pPr>
            <a:r>
              <a:rPr lang="zh-CN" altLang="en-US" sz="2400" dirty="0">
                <a:solidFill>
                  <a:srgbClr val="FF00FF"/>
                </a:solidFill>
                <a:cs typeface="黑体" panose="02010609060101010101" pitchFamily="49" charset="-122"/>
              </a:rPr>
              <a:t>内部总线</a:t>
            </a:r>
            <a:r>
              <a:rPr lang="zh-CN" altLang="en-US" sz="2400" dirty="0">
                <a:cs typeface="黑体" panose="02010609060101010101" pitchFamily="49" charset="-122"/>
              </a:rPr>
              <a:t>：</a:t>
            </a:r>
            <a:r>
              <a:rPr lang="en-US" altLang="zh-CN" sz="2400" dirty="0">
                <a:solidFill>
                  <a:srgbClr val="0000FF"/>
                </a:solidFill>
                <a:cs typeface="黑体" panose="02010609060101010101" pitchFamily="49" charset="-122"/>
              </a:rPr>
              <a:t>CPU</a:t>
            </a:r>
            <a:r>
              <a:rPr lang="zh-CN" altLang="en-US" sz="2400" dirty="0">
                <a:solidFill>
                  <a:srgbClr val="0000FF"/>
                </a:solidFill>
                <a:cs typeface="黑体" panose="02010609060101010101" pitchFamily="49" charset="-122"/>
              </a:rPr>
              <a:t>内部</a:t>
            </a:r>
            <a:r>
              <a:rPr lang="zh-CN" altLang="en-US" sz="2400" dirty="0">
                <a:cs typeface="黑体" panose="02010609060101010101" pitchFamily="49" charset="-122"/>
              </a:rPr>
              <a:t>连接各寄存器及运算器部件之间的总线。 </a:t>
            </a:r>
            <a:endParaRPr lang="zh-CN" altLang="en-US" sz="2400" dirty="0">
              <a:cs typeface="黑体" panose="02010609060101010101" pitchFamily="49" charset="-122"/>
            </a:endParaRPr>
          </a:p>
          <a:p>
            <a:pPr lvl="2" eaLnBrk="1" hangingPunct="1">
              <a:lnSpc>
                <a:spcPct val="130000"/>
              </a:lnSpc>
            </a:pPr>
            <a:r>
              <a:rPr lang="zh-CN" altLang="en-US" sz="2400" dirty="0">
                <a:solidFill>
                  <a:srgbClr val="FF00FF"/>
                </a:solidFill>
                <a:cs typeface="黑体" panose="02010609060101010101" pitchFamily="49" charset="-122"/>
              </a:rPr>
              <a:t>系统总线</a:t>
            </a:r>
            <a:r>
              <a:rPr lang="zh-CN" altLang="en-US" sz="2400" dirty="0">
                <a:cs typeface="黑体" panose="02010609060101010101" pitchFamily="49" charset="-122"/>
              </a:rPr>
              <a:t>：</a:t>
            </a:r>
            <a:r>
              <a:rPr lang="en-US" altLang="zh-CN" sz="2400" dirty="0">
                <a:cs typeface="黑体" panose="02010609060101010101" pitchFamily="49" charset="-122"/>
              </a:rPr>
              <a:t>CPU</a:t>
            </a:r>
            <a:r>
              <a:rPr lang="zh-CN" altLang="en-US" sz="2400" dirty="0">
                <a:cs typeface="黑体" panose="02010609060101010101" pitchFamily="49" charset="-122"/>
              </a:rPr>
              <a:t>和计算机系统中其他</a:t>
            </a:r>
            <a:r>
              <a:rPr lang="zh-CN" altLang="en-US" sz="2400" dirty="0">
                <a:solidFill>
                  <a:srgbClr val="0000FF"/>
                </a:solidFill>
                <a:cs typeface="黑体" panose="02010609060101010101" pitchFamily="49" charset="-122"/>
              </a:rPr>
              <a:t>高速功能部件</a:t>
            </a:r>
            <a:r>
              <a:rPr lang="zh-CN" altLang="en-US" sz="2400" dirty="0">
                <a:cs typeface="黑体" panose="02010609060101010101" pitchFamily="49" charset="-122"/>
              </a:rPr>
              <a:t>相互连接的总线。 </a:t>
            </a:r>
            <a:endParaRPr lang="zh-CN" altLang="en-US" sz="2400" dirty="0">
              <a:cs typeface="黑体" panose="02010609060101010101" pitchFamily="49" charset="-122"/>
            </a:endParaRPr>
          </a:p>
          <a:p>
            <a:pPr lvl="2" eaLnBrk="1" hangingPunct="1">
              <a:lnSpc>
                <a:spcPct val="130000"/>
              </a:lnSpc>
            </a:pPr>
            <a:r>
              <a:rPr lang="en-US" altLang="zh-CN" sz="2400" dirty="0">
                <a:solidFill>
                  <a:srgbClr val="FF00FF"/>
                </a:solidFill>
                <a:cs typeface="黑体" panose="02010609060101010101" pitchFamily="49" charset="-122"/>
              </a:rPr>
              <a:t>I/O</a:t>
            </a:r>
            <a:r>
              <a:rPr lang="zh-CN" altLang="en-US" sz="2400" dirty="0">
                <a:solidFill>
                  <a:srgbClr val="FF00FF"/>
                </a:solidFill>
                <a:cs typeface="黑体" panose="02010609060101010101" pitchFamily="49" charset="-122"/>
              </a:rPr>
              <a:t>总线</a:t>
            </a:r>
            <a:r>
              <a:rPr lang="zh-CN" altLang="en-US" sz="2400" dirty="0">
                <a:cs typeface="黑体" panose="02010609060101010101" pitchFamily="49" charset="-122"/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  <a:cs typeface="黑体" panose="02010609060101010101" pitchFamily="49" charset="-122"/>
              </a:rPr>
              <a:t>中低速</a:t>
            </a:r>
            <a:r>
              <a:rPr lang="en-US" altLang="zh-CN" sz="2400" dirty="0">
                <a:solidFill>
                  <a:srgbClr val="0000FF"/>
                </a:solidFill>
                <a:cs typeface="黑体" panose="02010609060101010101" pitchFamily="49" charset="-122"/>
              </a:rPr>
              <a:t>I/O</a:t>
            </a:r>
            <a:r>
              <a:rPr lang="zh-CN" altLang="en-US" sz="2400" dirty="0">
                <a:solidFill>
                  <a:srgbClr val="0000FF"/>
                </a:solidFill>
                <a:cs typeface="黑体" panose="02010609060101010101" pitchFamily="49" charset="-122"/>
              </a:rPr>
              <a:t>设备</a:t>
            </a:r>
            <a:r>
              <a:rPr lang="zh-CN" altLang="en-US" sz="2400" dirty="0">
                <a:cs typeface="黑体" panose="02010609060101010101" pitchFamily="49" charset="-122"/>
              </a:rPr>
              <a:t>相互连接的总线。 </a:t>
            </a:r>
            <a:endParaRPr lang="zh-CN" altLang="en-US" sz="2400" dirty="0">
              <a:cs typeface="黑体" panose="02010609060101010101" pitchFamily="49" charset="-122"/>
            </a:endParaRPr>
          </a:p>
          <a:p>
            <a:pPr lvl="2" eaLnBrk="1" hangingPunct="1">
              <a:lnSpc>
                <a:spcPct val="130000"/>
              </a:lnSpc>
              <a:buNone/>
            </a:pPr>
            <a:endParaRPr lang="zh-CN" altLang="en-US" sz="2400" dirty="0">
              <a:cs typeface="黑体" panose="02010609060101010101" pitchFamily="49" charset="-122"/>
            </a:endParaRPr>
          </a:p>
          <a:p>
            <a:pPr eaLnBrk="1" hangingPunct="1"/>
            <a:endParaRPr lang="en-US" altLang="zh-CN" sz="2400" dirty="0"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608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dirty="0"/>
              <a:t>6.4.2 </a:t>
            </a:r>
            <a:r>
              <a:rPr lang="zh-CN" altLang="en-US" dirty="0"/>
              <a:t>总线数据传送模式</a:t>
            </a:r>
            <a:endParaRPr lang="zh-CN" altLang="en-US" dirty="0"/>
          </a:p>
        </p:txBody>
      </p:sp>
      <p:sp>
        <p:nvSpPr>
          <p:cNvPr id="46084" name="Rectangle 3"/>
          <p:cNvSpPr>
            <a:spLocks noGrp="1"/>
          </p:cNvSpPr>
          <p:nvPr>
            <p:ph idx="1"/>
          </p:nvPr>
        </p:nvSpPr>
        <p:spPr>
          <a:xfrm>
            <a:off x="114300" y="904240"/>
            <a:ext cx="8229600" cy="3242945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r>
              <a:rPr lang="en-US" altLang="zh-CN" sz="2400" b="1" dirty="0"/>
              <a:t>2.</a:t>
            </a:r>
            <a:r>
              <a:rPr lang="zh-CN" altLang="en-US" sz="2400" b="1" dirty="0"/>
              <a:t>块传送操作</a:t>
            </a:r>
            <a:r>
              <a:rPr lang="zh-CN" altLang="en-US" sz="2400" dirty="0"/>
              <a:t>：</a:t>
            </a:r>
            <a:endParaRPr lang="zh-CN" altLang="en-US" sz="2400" dirty="0"/>
          </a:p>
          <a:p>
            <a:pPr eaLnBrk="1" hangingPunct="1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</a:rPr>
              <a:t>只需给出</a:t>
            </a:r>
            <a:r>
              <a:rPr lang="zh-CN" altLang="en-US" sz="2400" dirty="0">
                <a:solidFill>
                  <a:srgbClr val="FF0000"/>
                </a:solidFill>
              </a:rPr>
              <a:t>块的起始地址</a:t>
            </a:r>
            <a:r>
              <a:rPr lang="zh-CN" altLang="en-US" sz="2400" dirty="0">
                <a:solidFill>
                  <a:schemeClr val="tx1"/>
                </a:solidFill>
              </a:rPr>
              <a:t>，然后对</a:t>
            </a:r>
            <a:r>
              <a:rPr lang="zh-CN" altLang="en-US" sz="2400" dirty="0">
                <a:solidFill>
                  <a:srgbClr val="FF0000"/>
                </a:solidFill>
              </a:rPr>
              <a:t>固定块长度</a:t>
            </a:r>
            <a:r>
              <a:rPr lang="zh-CN" altLang="en-US" sz="2400" dirty="0">
                <a:solidFill>
                  <a:schemeClr val="tx1"/>
                </a:solidFill>
              </a:rPr>
              <a:t>的数据一个接一个地读出或写入。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</a:rPr>
              <a:t>对于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（主方）存储器（从方）而言的块传送，常称为</a:t>
            </a:r>
            <a:r>
              <a:rPr lang="zh-CN" altLang="en-US" sz="2400" dirty="0">
                <a:solidFill>
                  <a:srgbClr val="FF0000"/>
                </a:solidFill>
              </a:rPr>
              <a:t>猝发式传送</a:t>
            </a:r>
            <a:r>
              <a:rPr lang="zh-CN" altLang="en-US" sz="2400" dirty="0">
                <a:solidFill>
                  <a:schemeClr val="tx1"/>
                </a:solidFill>
              </a:rPr>
              <a:t>，其块长一般固定为数据线宽度（存储器字长）的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倍</a:t>
            </a:r>
            <a:r>
              <a:rPr lang="zh-CN" altLang="en-US" sz="2400" dirty="0">
                <a:solidFill>
                  <a:schemeClr val="tx1"/>
                </a:solidFill>
              </a:rPr>
              <a:t>。例如一个</a:t>
            </a:r>
            <a:r>
              <a:rPr lang="en-US" altLang="zh-CN" sz="2400" dirty="0">
                <a:solidFill>
                  <a:schemeClr val="tx1"/>
                </a:solidFill>
              </a:rPr>
              <a:t>64</a:t>
            </a:r>
            <a:r>
              <a:rPr lang="zh-CN" altLang="en-US" sz="2400" dirty="0">
                <a:solidFill>
                  <a:schemeClr val="tx1"/>
                </a:solidFill>
              </a:rPr>
              <a:t>位数据线的总线，一次猝发式传送可达</a:t>
            </a:r>
            <a:r>
              <a:rPr lang="en-US" altLang="zh-CN" sz="2400" dirty="0">
                <a:solidFill>
                  <a:schemeClr val="tx1"/>
                </a:solidFill>
              </a:rPr>
              <a:t>256</a:t>
            </a:r>
            <a:r>
              <a:rPr lang="zh-CN" altLang="en-US" sz="2400" dirty="0">
                <a:solidFill>
                  <a:schemeClr val="tx1"/>
                </a:solidFill>
              </a:rPr>
              <a:t>位。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</a:rPr>
              <a:t>在超标量流水中十分有用。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755650" y="4941570"/>
          <a:ext cx="4721860" cy="145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4718050" imgH="1454150" progId="Paint.Picture">
                  <p:embed/>
                </p:oleObj>
              </mc:Choice>
              <mc:Fallback>
                <p:oleObj name="" r:id="rId1" imgW="4718050" imgH="14541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5650" y="4941570"/>
                        <a:ext cx="4721860" cy="1455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188085" y="4365625"/>
            <a:ext cx="56838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一个地址对一块数据（一对多）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71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dirty="0"/>
              <a:t>6.4.2 </a:t>
            </a:r>
            <a:r>
              <a:rPr lang="zh-CN" altLang="en-US" dirty="0"/>
              <a:t>总线数据传送模式</a:t>
            </a:r>
            <a:endParaRPr lang="zh-CN" altLang="en-US" dirty="0"/>
          </a:p>
        </p:txBody>
      </p:sp>
      <p:sp>
        <p:nvSpPr>
          <p:cNvPr id="47108" name="Rectangle 3"/>
          <p:cNvSpPr>
            <a:spLocks noGrp="1"/>
          </p:cNvSpPr>
          <p:nvPr>
            <p:ph idx="1"/>
          </p:nvPr>
        </p:nvSpPr>
        <p:spPr>
          <a:xfrm>
            <a:off x="323850" y="904240"/>
            <a:ext cx="8229600" cy="2073275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buNone/>
            </a:pPr>
            <a:r>
              <a:rPr lang="en-US" altLang="zh-CN" sz="2400" b="1" dirty="0"/>
              <a:t>3.</a:t>
            </a:r>
            <a:r>
              <a:rPr lang="zh-CN" altLang="en-US" sz="2400" b="1" dirty="0"/>
              <a:t>写后读、读修改写操作</a:t>
            </a:r>
            <a:r>
              <a:rPr lang="zh-CN" altLang="en-US" sz="2400" dirty="0"/>
              <a:t>：</a:t>
            </a:r>
            <a:endParaRPr lang="zh-CN" altLang="en-US" sz="2400" dirty="0"/>
          </a:p>
          <a:p>
            <a:pPr eaLnBrk="1" hangingPunct="1"/>
            <a:r>
              <a:rPr lang="zh-CN" altLang="en-US" sz="2400" dirty="0">
                <a:solidFill>
                  <a:schemeClr val="tx1"/>
                </a:solidFill>
              </a:rPr>
              <a:t>这是两种组合操作。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>
                <a:solidFill>
                  <a:srgbClr val="FF0000"/>
                </a:solidFill>
              </a:rPr>
              <a:t>只给出地址一次</a:t>
            </a:r>
            <a:r>
              <a:rPr lang="zh-CN" altLang="en-US" sz="2400" dirty="0">
                <a:solidFill>
                  <a:schemeClr val="tx1"/>
                </a:solidFill>
              </a:rPr>
              <a:t>（表示同一地址），或进行</a:t>
            </a:r>
            <a:r>
              <a:rPr lang="zh-CN" altLang="en-US" sz="2400" dirty="0">
                <a:solidFill>
                  <a:srgbClr val="FF0000"/>
                </a:solidFill>
              </a:rPr>
              <a:t>先写后读</a:t>
            </a:r>
            <a:r>
              <a:rPr lang="zh-CN" altLang="en-US" sz="2400" dirty="0">
                <a:solidFill>
                  <a:schemeClr val="tx1"/>
                </a:solidFill>
              </a:rPr>
              <a:t>操作，或进行</a:t>
            </a:r>
            <a:r>
              <a:rPr lang="zh-CN" altLang="en-US" sz="2400" dirty="0">
                <a:solidFill>
                  <a:srgbClr val="FF0000"/>
                </a:solidFill>
              </a:rPr>
              <a:t>先读后写</a:t>
            </a:r>
            <a:r>
              <a:rPr lang="zh-CN" altLang="en-US" sz="2400" dirty="0">
                <a:solidFill>
                  <a:schemeClr val="tx1"/>
                </a:solidFill>
              </a:rPr>
              <a:t>操作。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先写后读</a:t>
            </a:r>
            <a:r>
              <a:rPr lang="zh-CN" altLang="en-US" sz="2400" dirty="0">
                <a:solidFill>
                  <a:schemeClr val="tx1"/>
                </a:solidFill>
              </a:rPr>
              <a:t>用于</a:t>
            </a:r>
            <a:r>
              <a:rPr lang="zh-CN" altLang="en-US" sz="2400" dirty="0">
                <a:solidFill>
                  <a:srgbClr val="FF00FF"/>
                </a:solidFill>
              </a:rPr>
              <a:t>校验</a:t>
            </a:r>
            <a:r>
              <a:rPr lang="zh-CN" altLang="en-US" sz="2400" dirty="0">
                <a:solidFill>
                  <a:schemeClr val="tx1"/>
                </a:solidFill>
              </a:rPr>
              <a:t>目的，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先读后写</a:t>
            </a:r>
            <a:r>
              <a:rPr lang="zh-CN" altLang="en-US" sz="2400" dirty="0">
                <a:solidFill>
                  <a:schemeClr val="tx1"/>
                </a:solidFill>
              </a:rPr>
              <a:t>用于多道程序系统中对共享存储资源的</a:t>
            </a:r>
            <a:r>
              <a:rPr lang="zh-CN" altLang="en-US" sz="2400" dirty="0">
                <a:solidFill>
                  <a:srgbClr val="FF00FF"/>
                </a:solidFill>
              </a:rPr>
              <a:t>保护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1619885" y="3789045"/>
          <a:ext cx="4802505" cy="297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4051300" imgH="2647950" progId="Paint.Picture">
                  <p:embed/>
                </p:oleObj>
              </mc:Choice>
              <mc:Fallback>
                <p:oleObj name="" r:id="rId1" imgW="4051300" imgH="26479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19885" y="3789045"/>
                        <a:ext cx="4802505" cy="297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491865" y="3429000"/>
            <a:ext cx="56838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一个地址对一次读和写（一对二）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813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dirty="0"/>
              <a:t>6.4.2 </a:t>
            </a:r>
            <a:r>
              <a:rPr lang="zh-CN" altLang="en-US" dirty="0"/>
              <a:t>总线数据传送模式</a:t>
            </a:r>
            <a:endParaRPr lang="zh-CN" altLang="en-US" dirty="0"/>
          </a:p>
        </p:txBody>
      </p:sp>
      <p:sp>
        <p:nvSpPr>
          <p:cNvPr id="48132" name="Rectangle 3"/>
          <p:cNvSpPr>
            <a:spLocks noGrp="1"/>
          </p:cNvSpPr>
          <p:nvPr>
            <p:ph idx="1"/>
          </p:nvPr>
        </p:nvSpPr>
        <p:spPr>
          <a:xfrm>
            <a:off x="376555" y="1223010"/>
            <a:ext cx="8229600" cy="3110230"/>
          </a:xfrm>
        </p:spPr>
        <p:txBody>
          <a:bodyPr vert="horz" wrap="square" lIns="91440" tIns="45720" rIns="91440" bIns="45720" anchor="t"/>
          <a:lstStyle/>
          <a:p>
            <a:pPr marL="0" indent="0" eaLnBrk="1" hangingPunct="1">
              <a:lnSpc>
                <a:spcPct val="180000"/>
              </a:lnSpc>
              <a:buNone/>
            </a:pPr>
            <a:r>
              <a:rPr lang="en-US" altLang="zh-CN" sz="2400" b="1" dirty="0"/>
              <a:t>4.</a:t>
            </a:r>
            <a:r>
              <a:rPr lang="zh-CN" altLang="en-US" sz="2400" b="1" dirty="0"/>
              <a:t>广播、广集操作</a:t>
            </a:r>
            <a:endParaRPr lang="zh-CN" altLang="en-US" sz="2400" b="1" dirty="0"/>
          </a:p>
          <a:p>
            <a:pPr eaLnBrk="1" hangingPunct="1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广播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一个主方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对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多个从方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进行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写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操作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广集</a:t>
            </a:r>
            <a:r>
              <a:rPr lang="zh-CN" altLang="en-US" sz="2400" dirty="0">
                <a:solidFill>
                  <a:schemeClr val="tx1"/>
                </a:solidFill>
              </a:rPr>
              <a:t>：将选定的</a:t>
            </a:r>
            <a:r>
              <a:rPr lang="zh-CN" altLang="en-US" sz="2400" dirty="0">
                <a:solidFill>
                  <a:srgbClr val="FF0000"/>
                </a:solidFill>
              </a:rPr>
              <a:t>多个从方</a:t>
            </a:r>
            <a:r>
              <a:rPr lang="zh-CN" altLang="en-US" sz="2400" dirty="0">
                <a:solidFill>
                  <a:schemeClr val="tx1"/>
                </a:solidFill>
              </a:rPr>
              <a:t>数据在总线上完成</a:t>
            </a:r>
            <a:r>
              <a:rPr lang="en-US" altLang="zh-CN" sz="2400" dirty="0">
                <a:solidFill>
                  <a:schemeClr val="tx1"/>
                </a:solidFill>
              </a:rPr>
              <a:t>AND</a:t>
            </a:r>
            <a:r>
              <a:rPr lang="zh-CN" altLang="en-US" sz="2400" dirty="0">
                <a:solidFill>
                  <a:schemeClr val="tx1"/>
                </a:solidFill>
              </a:rPr>
              <a:t>或</a:t>
            </a:r>
            <a:r>
              <a:rPr lang="en-US" altLang="zh-CN" sz="2400" dirty="0">
                <a:solidFill>
                  <a:schemeClr val="tx1"/>
                </a:solidFill>
              </a:rPr>
              <a:t>OR</a:t>
            </a:r>
            <a:r>
              <a:rPr lang="zh-CN" altLang="en-US" sz="2400" dirty="0">
                <a:solidFill>
                  <a:schemeClr val="tx1"/>
                </a:solidFill>
              </a:rPr>
              <a:t>操作，用以</a:t>
            </a:r>
            <a:r>
              <a:rPr lang="zh-CN" altLang="en-US" sz="2400" dirty="0">
                <a:solidFill>
                  <a:srgbClr val="0000FF"/>
                </a:solidFill>
              </a:rPr>
              <a:t>检测多个中断源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3895" y="4149090"/>
            <a:ext cx="6757035" cy="829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p>
            <a:r>
              <a:rPr 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问题：</a:t>
            </a:r>
            <a:r>
              <a:rPr lang="zh-CN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广集是否违背了总线上只能有一个部件输入的原则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？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755" y="0"/>
            <a:ext cx="9072245" cy="68110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总线系统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一、概念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①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总线定义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②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分类（内部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系统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IO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总线）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③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总线特性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物理、功能、电气、时间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)→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总线标准化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④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总线连接方式（单总线，多总线）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⑤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总线内部结构（早期、当代【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图】）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二、总线接口</a:t>
            </a:r>
            <a:r>
              <a:rPr lang="en-US" altLang="zh-CN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①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信息传输方式：串行传送、并行传送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        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②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接口结构【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图】及功能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三、总线仲裁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①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集中式仲裁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(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链式</a:t>
            </a:r>
            <a:r>
              <a:rPr lang="en-US" altLang="zh-CN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/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计数器定时</a:t>
            </a:r>
            <a:r>
              <a:rPr lang="en-US" altLang="zh-CN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/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独立请求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【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3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图】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)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         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②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分布式仲裁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四、总线定时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①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同步【读写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图】②异步【读写总线仲裁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3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图】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         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③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数据传送模式（读写、块传送、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                            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读后写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/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写后读，广播广集）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7405" y="4509135"/>
            <a:ext cx="1036955" cy="56515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 eaLnBrk="1" hangingPunct="1">
              <a:lnSpc>
                <a:spcPct val="110000"/>
              </a:lnSpc>
              <a:buNone/>
            </a:pPr>
            <a:r>
              <a:rPr lang="zh-CN" altLang="en-US" sz="28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重点</a:t>
            </a:r>
            <a:endParaRPr lang="zh-CN" altLang="en-US" sz="2800" dirty="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6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92162"/>
          </a:xfrm>
        </p:spPr>
        <p:txBody>
          <a:bodyPr wrap="square" lIns="91440" tIns="45720" rIns="91440" bIns="45720" anchor="b" anchorCtr="0"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1.3.1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计算机硬件组成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33794" name="日期占位符 4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5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pic>
        <p:nvPicPr>
          <p:cNvPr id="33796" name="图片 8" descr="t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7913"/>
            <a:ext cx="3698875" cy="578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994150" y="1077913"/>
            <a:ext cx="5149850" cy="3968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noProof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问题：总线</a:t>
            </a:r>
            <a:endParaRPr lang="zh-CN" altLang="en-US" sz="2400" noProof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总线的内部结构是这样的？</a:t>
            </a:r>
            <a:endParaRPr lang="zh-CN" altLang="en-US" sz="2400" noProof="1" dirty="0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如果多个设备同时需要通过总线</a:t>
            </a:r>
            <a:r>
              <a:rPr lang="zh-CN" sz="2400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，是否会产生总线冲突，如何解决总线冲突</a:t>
            </a:r>
            <a:r>
              <a:rPr lang="zh-CN" altLang="en-US" sz="2400" noProof="1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？</a:t>
            </a:r>
            <a:endParaRPr lang="zh-CN" altLang="en-US" sz="2400" noProof="1" dirty="0"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总线如何能更高效更快速的工作？</a:t>
            </a:r>
            <a:endParaRPr lang="zh-CN" altLang="en-US" sz="2400" noProof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400" noProof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宋体" panose="02010600030101010101" pitchFamily="2" charset="-122"/>
              </a:rPr>
              <a:t>……</a:t>
            </a:r>
            <a:endParaRPr lang="en-US" altLang="zh-CN" sz="2400" noProof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5662"/>
          </a:xfrm>
        </p:spPr>
        <p:txBody>
          <a:bodyPr anchor="t" anchorCtr="0"/>
          <a:p>
            <a:pPr algn="ctr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作业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2530" name="内容占位符 2"/>
          <p:cNvSpPr>
            <a:spLocks noGrp="1"/>
          </p:cNvSpPr>
          <p:nvPr>
            <p:ph idx="1"/>
          </p:nvPr>
        </p:nvSpPr>
        <p:spPr>
          <a:xfrm>
            <a:off x="107950" y="977900"/>
            <a:ext cx="9159875" cy="4411980"/>
          </a:xfrm>
        </p:spPr>
        <p:txBody>
          <a:bodyPr anchor="t" anchorCtr="0"/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画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章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章节知识结构图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（以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上课内容为准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A4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大小的纸，彩笔标重点，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随堂携带，课间抽查）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作业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</a:t>
            </a:r>
            <a:r>
              <a:rPr lang="zh-CN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章习题</a:t>
            </a:r>
            <a:endParaRPr lang="zh-CN" altLang="en-US" sz="24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8195" name="Rectangle 2"/>
          <p:cNvSpPr>
            <a:spLocks noGrp="1"/>
          </p:cNvSpPr>
          <p:nvPr>
            <p:ph type="title"/>
          </p:nvPr>
        </p:nvSpPr>
        <p:spPr>
          <a:xfrm>
            <a:off x="457200" y="476250"/>
            <a:ext cx="7354888" cy="792163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6.1.1</a:t>
            </a:r>
            <a:r>
              <a:rPr lang="zh-CN" altLang="en-US" dirty="0">
                <a:latin typeface="宋体" panose="02010600030101010101" pitchFamily="2" charset="-122"/>
              </a:rPr>
              <a:t>总线的基本概念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8196" name="Rectangle 3"/>
          <p:cNvSpPr>
            <a:spLocks noGrp="1"/>
          </p:cNvSpPr>
          <p:nvPr>
            <p:ph idx="1"/>
          </p:nvPr>
        </p:nvSpPr>
        <p:spPr>
          <a:xfrm>
            <a:off x="376555" y="1223010"/>
            <a:ext cx="8541385" cy="496506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  <a:buNone/>
            </a:pPr>
            <a:r>
              <a:rPr lang="zh-CN" altLang="zh-CN" sz="2400" dirty="0"/>
              <a:t>1</a:t>
            </a:r>
            <a:r>
              <a:rPr lang="zh-CN" altLang="en-US" sz="2400" dirty="0"/>
              <a:t>、总线的特性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物理特性：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总线的物理连接方式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     ——</a:t>
            </a:r>
            <a:r>
              <a:rPr lang="zh-CN" altLang="en-US" sz="2400" dirty="0">
                <a:latin typeface="宋体" panose="02010600030101010101" pitchFamily="2" charset="-122"/>
              </a:rPr>
              <a:t>根数、插头、插座形状，引脚排列方式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功能特性：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每根线的功能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     ——</a:t>
            </a:r>
            <a:r>
              <a:rPr lang="zh-CN" altLang="en-US" sz="2400" dirty="0">
                <a:latin typeface="宋体" panose="02010600030101010101" pitchFamily="2" charset="-122"/>
              </a:rPr>
              <a:t>地址线送地址，数据线传输数据，有宽度限制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12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</a:rPr>
              <a:t>    ——</a:t>
            </a:r>
            <a:r>
              <a:rPr lang="zh-CN" altLang="en-US" sz="2400" dirty="0">
                <a:latin typeface="宋体" panose="02010600030101010101" pitchFamily="2" charset="-122"/>
              </a:rPr>
              <a:t>信号线功能各有定义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电气特性：</a:t>
            </a:r>
            <a:r>
              <a:rPr lang="zh-CN" altLang="en-US" sz="2400" dirty="0">
                <a:latin typeface="宋体" panose="02010600030101010101" pitchFamily="2" charset="-122"/>
              </a:rPr>
              <a:t>每根线上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信号的传递方向</a:t>
            </a:r>
            <a:r>
              <a:rPr lang="zh-CN" altLang="en-US" sz="2400" dirty="0">
                <a:latin typeface="宋体" panose="02010600030101010101" pitchFamily="2" charset="-122"/>
              </a:rPr>
              <a:t>及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有效电平范围</a:t>
            </a:r>
            <a:r>
              <a:rPr lang="zh-CN" altLang="en-US" sz="2400" dirty="0">
                <a:latin typeface="宋体" panose="02010600030101010101" pitchFamily="2" charset="-122"/>
              </a:rPr>
              <a:t>。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      ——</a:t>
            </a:r>
            <a:r>
              <a:rPr lang="zh-CN" altLang="en-US" sz="2400" dirty="0">
                <a:latin typeface="宋体" panose="02010600030101010101" pitchFamily="2" charset="-122"/>
              </a:rPr>
              <a:t>地址线单向输出、数据线双向，控制线单向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12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</a:t>
            </a:r>
            <a:r>
              <a:rPr lang="en-US" altLang="zh-CN" sz="2400" dirty="0">
                <a:latin typeface="宋体" panose="02010600030101010101" pitchFamily="2" charset="-122"/>
              </a:rPr>
              <a:t>     ——</a:t>
            </a:r>
            <a:r>
              <a:rPr lang="zh-CN" altLang="en-US" sz="2400" dirty="0">
                <a:latin typeface="宋体" panose="02010600030101010101" pitchFamily="2" charset="-122"/>
              </a:rPr>
              <a:t>地址线、数据线高电平有效，控制线有高有低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时间特性：</a:t>
            </a:r>
            <a:r>
              <a:rPr lang="zh-CN" altLang="en-US" sz="2400" dirty="0">
                <a:latin typeface="宋体" panose="02010600030101010101" pitchFamily="2" charset="-122"/>
              </a:rPr>
              <a:t>规定了每根总线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在什么时间有效</a:t>
            </a:r>
            <a:r>
              <a:rPr lang="zh-CN" altLang="en-US" sz="2400" dirty="0">
                <a:latin typeface="宋体" panose="02010600030101010101" pitchFamily="2" charset="-122"/>
              </a:rPr>
              <a:t>。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      —— </a:t>
            </a:r>
            <a:r>
              <a:rPr lang="zh-CN" altLang="en-US" sz="2400" dirty="0">
                <a:latin typeface="宋体" panose="02010600030101010101" pitchFamily="2" charset="-122"/>
              </a:rPr>
              <a:t>总线上各信号有效的时序关系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92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6.1.1</a:t>
            </a:r>
            <a:r>
              <a:rPr lang="zh-CN" altLang="en-US" dirty="0">
                <a:latin typeface="宋体" panose="02010600030101010101" pitchFamily="2" charset="-122"/>
              </a:rPr>
              <a:t>总线的基本概念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idx="1"/>
          </p:nvPr>
        </p:nvSpPr>
        <p:spPr>
          <a:xfrm>
            <a:off x="248603" y="1060133"/>
            <a:ext cx="8229600" cy="4411662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80000"/>
              </a:lnSpc>
              <a:buNone/>
            </a:pPr>
            <a:r>
              <a:rPr lang="zh-CN" altLang="zh-CN" sz="2800" dirty="0"/>
              <a:t>2</a:t>
            </a:r>
            <a:r>
              <a:rPr lang="zh-CN" altLang="en-US" sz="2800" dirty="0"/>
              <a:t>、总线的标准化</a:t>
            </a:r>
            <a:endParaRPr lang="en-US" altLang="zh-CN" sz="2600" dirty="0"/>
          </a:p>
          <a:p>
            <a:pPr eaLnBrk="1" hangingPunct="1">
              <a:lnSpc>
                <a:spcPct val="180000"/>
              </a:lnSpc>
            </a:pPr>
            <a:r>
              <a:rPr lang="zh-CN" altLang="en-US" sz="2600" dirty="0">
                <a:solidFill>
                  <a:schemeClr val="tx1"/>
                </a:solidFill>
              </a:rPr>
              <a:t>相同的指令系统，相同的功能，不同厂家生产的各功能部件在实现方法上几乎没有相同的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zh-CN" altLang="en-US" sz="2600" dirty="0">
                <a:solidFill>
                  <a:schemeClr val="tx1"/>
                </a:solidFill>
              </a:rPr>
              <a:t>但各厂家生产的相同功能部件却可以</a:t>
            </a:r>
            <a:r>
              <a:rPr lang="zh-CN" altLang="en-US" sz="2600" dirty="0">
                <a:solidFill>
                  <a:srgbClr val="FF0000"/>
                </a:solidFill>
              </a:rPr>
              <a:t>互换使用</a:t>
            </a:r>
            <a:r>
              <a:rPr lang="zh-CN" altLang="en-US" sz="2600" dirty="0">
                <a:solidFill>
                  <a:schemeClr val="tx1"/>
                </a:solidFill>
              </a:rPr>
              <a:t>，</a:t>
            </a:r>
            <a:r>
              <a:rPr lang="zh-CN" altLang="en-US" sz="26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其原因何在呢</a:t>
            </a:r>
            <a:r>
              <a:rPr lang="en-US" altLang="zh-CN" sz="26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?</a:t>
            </a:r>
            <a:endParaRPr lang="en-US" altLang="zh-CN" sz="26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80000"/>
              </a:lnSpc>
            </a:pPr>
            <a:r>
              <a:rPr lang="zh-CN" altLang="en-US" sz="2600" dirty="0">
                <a:solidFill>
                  <a:schemeClr val="tx1"/>
                </a:solidFill>
                <a:latin typeface="宋体" panose="02010600030101010101" pitchFamily="2" charset="-122"/>
              </a:rPr>
              <a:t>因为它们都</a:t>
            </a:r>
            <a:r>
              <a:rPr lang="zh-CN" altLang="en-US" sz="2600" dirty="0">
                <a:solidFill>
                  <a:srgbClr val="0000FF"/>
                </a:solidFill>
                <a:latin typeface="宋体" panose="02010600030101010101" pitchFamily="2" charset="-122"/>
              </a:rPr>
              <a:t>遵循了相同的系统总线的要求</a:t>
            </a:r>
            <a:endParaRPr lang="zh-CN" altLang="en-US" sz="26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marL="0" indent="0" eaLnBrk="1" hangingPunct="1">
              <a:lnSpc>
                <a:spcPct val="180000"/>
              </a:lnSpc>
              <a:buNone/>
            </a:pPr>
            <a:r>
              <a:rPr lang="en-US" altLang="zh-CN" sz="2600" dirty="0">
                <a:solidFill>
                  <a:schemeClr val="tx1"/>
                </a:solidFill>
                <a:latin typeface="宋体" panose="02010600030101010101" pitchFamily="2" charset="-122"/>
              </a:rPr>
              <a:t>   </a:t>
            </a:r>
            <a:r>
              <a:rPr lang="zh-CN" altLang="en-US" sz="2600" dirty="0">
                <a:solidFill>
                  <a:schemeClr val="tx1"/>
                </a:solidFill>
                <a:latin typeface="宋体" panose="02010600030101010101" pitchFamily="2" charset="-122"/>
              </a:rPr>
              <a:t>（</a:t>
            </a:r>
            <a:r>
              <a:rPr lang="zh-CN" altLang="en-US" sz="2600" dirty="0">
                <a:solidFill>
                  <a:srgbClr val="FF0000"/>
                </a:solidFill>
                <a:latin typeface="宋体" panose="02010600030101010101" pitchFamily="2" charset="-122"/>
              </a:rPr>
              <a:t>系统总线的标准化</a:t>
            </a:r>
            <a:r>
              <a:rPr lang="zh-CN" sz="2600" dirty="0">
                <a:solidFill>
                  <a:schemeClr val="tx1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2600" dirty="0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endParaRPr lang="zh-CN" altLang="en-US" sz="26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eaLnBrk="1" hangingPunct="1"/>
            <a:endParaRPr lang="zh-CN" alt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024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6.1.1</a:t>
            </a:r>
            <a:r>
              <a:rPr lang="zh-CN" altLang="en-US" dirty="0">
                <a:latin typeface="宋体" panose="02010600030101010101" pitchFamily="2" charset="-122"/>
              </a:rPr>
              <a:t>总线的基本概念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0244" name="Rectangle 3"/>
          <p:cNvSpPr>
            <a:spLocks noGrp="1"/>
          </p:cNvSpPr>
          <p:nvPr>
            <p:ph idx="1"/>
          </p:nvPr>
        </p:nvSpPr>
        <p:spPr>
          <a:xfrm>
            <a:off x="395605" y="1196975"/>
            <a:ext cx="8616950" cy="540448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40000"/>
              </a:lnSpc>
              <a:buNone/>
            </a:pPr>
            <a:r>
              <a:rPr lang="zh-CN" altLang="zh-CN" sz="2800" dirty="0"/>
              <a:t>2</a:t>
            </a:r>
            <a:r>
              <a:rPr lang="zh-CN" altLang="en-US" sz="2800" dirty="0"/>
              <a:t>、总线的标准化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总线带宽：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</a:rPr>
              <a:t>总线本身所能达到的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</a:rPr>
              <a:t>最高传输速率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>(MB/s)</a:t>
            </a:r>
            <a:r>
              <a:rPr lang="zh-CN" altLang="en-US" dirty="0">
                <a:latin typeface="宋体" panose="02010600030101010101" pitchFamily="2" charset="-122"/>
              </a:rPr>
              <a:t> </a:t>
            </a:r>
            <a:endParaRPr lang="zh-CN" altLang="en-US" dirty="0"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ISA</a:t>
            </a:r>
            <a:r>
              <a:rPr lang="zh-CN" altLang="en-US" sz="2400" dirty="0"/>
              <a:t>总线：</a:t>
            </a:r>
            <a:r>
              <a:rPr lang="en-US" altLang="zh-CN" sz="2400" dirty="0"/>
              <a:t>16</a:t>
            </a:r>
            <a:r>
              <a:rPr lang="zh-CN" altLang="en-US" sz="2400" dirty="0"/>
              <a:t>位，带宽</a:t>
            </a:r>
            <a:r>
              <a:rPr lang="en-US" altLang="zh-CN" sz="2400" dirty="0"/>
              <a:t> 8 MB/s</a:t>
            </a:r>
            <a:endParaRPr lang="en-US" altLang="zh-CN" sz="2400" dirty="0"/>
          </a:p>
          <a:p>
            <a:pPr marL="0" lvl="1" indent="0" eaLnBrk="1" hangingPunct="1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  EISA</a:t>
            </a:r>
            <a:r>
              <a:rPr lang="zh-CN" altLang="en-US" sz="2400" dirty="0">
                <a:sym typeface="+mn-ea"/>
              </a:rPr>
              <a:t>总线：</a:t>
            </a:r>
            <a:r>
              <a:rPr lang="en-US" altLang="zh-CN" sz="2400" dirty="0">
                <a:sym typeface="+mn-ea"/>
              </a:rPr>
              <a:t>32</a:t>
            </a:r>
            <a:r>
              <a:rPr lang="zh-CN" altLang="en-US" sz="2400" dirty="0">
                <a:sym typeface="+mn-ea"/>
              </a:rPr>
              <a:t>位，带宽</a:t>
            </a:r>
            <a:r>
              <a:rPr lang="en-US" altLang="zh-CN" sz="2400" dirty="0">
                <a:sym typeface="+mn-ea"/>
              </a:rPr>
              <a:t> 33.3 MB/s</a:t>
            </a:r>
            <a:endParaRPr lang="en-US" altLang="zh-CN" sz="2400" dirty="0"/>
          </a:p>
          <a:p>
            <a:pPr marL="0" lvl="1" eaLnBrk="1" hangingPunct="1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  VESA</a:t>
            </a:r>
            <a:r>
              <a:rPr lang="zh-CN" altLang="en-US" sz="2400" dirty="0">
                <a:sym typeface="+mn-ea"/>
              </a:rPr>
              <a:t>总线：</a:t>
            </a:r>
            <a:r>
              <a:rPr lang="en-US" altLang="zh-CN" sz="2400" dirty="0">
                <a:sym typeface="+mn-ea"/>
              </a:rPr>
              <a:t>32</a:t>
            </a:r>
            <a:r>
              <a:rPr lang="zh-CN" altLang="en-US" sz="2400" dirty="0">
                <a:sym typeface="+mn-ea"/>
              </a:rPr>
              <a:t>位，带宽</a:t>
            </a:r>
            <a:r>
              <a:rPr lang="en-US" altLang="zh-CN" sz="2400" dirty="0">
                <a:sym typeface="+mn-ea"/>
              </a:rPr>
              <a:t> 132 MB/s</a:t>
            </a:r>
            <a:endParaRPr lang="en-US" altLang="zh-CN" sz="2400" dirty="0">
              <a:sym typeface="+mn-ea"/>
            </a:endParaRPr>
          </a:p>
          <a:p>
            <a:pPr marL="0" lvl="1" eaLnBrk="1" hangingPunct="1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  PCI </a:t>
            </a:r>
            <a:r>
              <a:rPr lang="zh-CN" altLang="en-US" sz="2400" dirty="0">
                <a:sym typeface="+mn-ea"/>
              </a:rPr>
              <a:t>总线：</a:t>
            </a:r>
            <a:r>
              <a:rPr lang="en-US" altLang="zh-CN" sz="2400" dirty="0">
                <a:sym typeface="+mn-ea"/>
              </a:rPr>
              <a:t>64</a:t>
            </a:r>
            <a:r>
              <a:rPr lang="zh-CN" altLang="en-US" sz="2400" dirty="0">
                <a:sym typeface="+mn-ea"/>
              </a:rPr>
              <a:t>位，带宽</a:t>
            </a:r>
            <a:r>
              <a:rPr lang="en-US" altLang="zh-CN" sz="2400" dirty="0">
                <a:sym typeface="+mn-ea"/>
              </a:rPr>
              <a:t> 127.2 MB/s</a:t>
            </a:r>
            <a:endParaRPr lang="en-US" altLang="zh-CN" sz="2400" dirty="0">
              <a:sym typeface="+mn-ea"/>
            </a:endParaRPr>
          </a:p>
          <a:p>
            <a:pPr marL="0" lvl="1" eaLnBrk="1" hangingPunct="1">
              <a:lnSpc>
                <a:spcPct val="140000"/>
              </a:lnSpc>
              <a:buNone/>
            </a:pPr>
            <a:endParaRPr lang="en-US" altLang="zh-CN" sz="3000" dirty="0"/>
          </a:p>
          <a:p>
            <a:pPr eaLnBrk="1" hangingPunct="1">
              <a:lnSpc>
                <a:spcPct val="140000"/>
              </a:lnSpc>
              <a:buNone/>
            </a:pPr>
            <a:endParaRPr lang="zh-CN" altLang="en-US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1267" name="Rectangle 2"/>
          <p:cNvSpPr>
            <a:spLocks noGrp="1"/>
          </p:cNvSpPr>
          <p:nvPr>
            <p:ph idx="1"/>
          </p:nvPr>
        </p:nvSpPr>
        <p:spPr>
          <a:xfrm>
            <a:off x="85090" y="993775"/>
            <a:ext cx="8996045" cy="2232025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6.1】</a:t>
            </a:r>
            <a:r>
              <a:rPr lang="en-US" altLang="zh-CN" sz="2400" dirty="0">
                <a:solidFill>
                  <a:srgbClr val="FF00FF"/>
                </a:solidFill>
              </a:rPr>
              <a:t>(1)</a:t>
            </a:r>
            <a:r>
              <a:rPr lang="zh-CN" altLang="en-US" sz="2400" dirty="0">
                <a:solidFill>
                  <a:schemeClr val="tx1"/>
                </a:solidFill>
              </a:rPr>
              <a:t>某总线在一个</a:t>
            </a:r>
            <a:r>
              <a:rPr lang="zh-CN" altLang="en-US" sz="2400" dirty="0">
                <a:solidFill>
                  <a:srgbClr val="FF0000"/>
                </a:solidFill>
              </a:rPr>
              <a:t>总线周期</a:t>
            </a:r>
            <a:r>
              <a:rPr lang="zh-CN" altLang="en-US" sz="2400" dirty="0">
                <a:solidFill>
                  <a:schemeClr val="tx1"/>
                </a:solidFill>
              </a:rPr>
              <a:t>中并行传送</a:t>
            </a:r>
            <a:r>
              <a:rPr lang="en-US" altLang="zh-CN" sz="2400" dirty="0">
                <a:solidFill>
                  <a:srgbClr val="0000FF"/>
                </a:solidFill>
              </a:rPr>
              <a:t>4</a:t>
            </a:r>
            <a:r>
              <a:rPr lang="zh-CN" altLang="en-US" sz="2400" dirty="0">
                <a:solidFill>
                  <a:srgbClr val="0000FF"/>
                </a:solidFill>
              </a:rPr>
              <a:t>个字节</a:t>
            </a:r>
            <a:r>
              <a:rPr lang="zh-CN" altLang="en-US" sz="2400" dirty="0">
                <a:solidFill>
                  <a:schemeClr val="tx1"/>
                </a:solidFill>
              </a:rPr>
              <a:t>的数据，假设一个总线周期等于一个</a:t>
            </a:r>
            <a:r>
              <a:rPr lang="zh-CN" altLang="en-US" sz="2400" dirty="0">
                <a:solidFill>
                  <a:srgbClr val="FF0000"/>
                </a:solidFill>
              </a:rPr>
              <a:t>总线时钟周期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总线时钟频率</a:t>
            </a:r>
            <a:r>
              <a:rPr lang="zh-CN" altLang="en-US" sz="2400" dirty="0">
                <a:solidFill>
                  <a:schemeClr val="tx1"/>
                </a:solidFill>
              </a:rPr>
              <a:t>为</a:t>
            </a:r>
            <a:r>
              <a:rPr lang="en-US" altLang="zh-CN" sz="2400" dirty="0">
                <a:solidFill>
                  <a:srgbClr val="0000FF"/>
                </a:solidFill>
              </a:rPr>
              <a:t>33MHz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总线带宽</a:t>
            </a:r>
            <a:r>
              <a:rPr lang="zh-CN" altLang="en-US" sz="2400" dirty="0">
                <a:solidFill>
                  <a:schemeClr val="tx1"/>
                </a:solidFill>
              </a:rPr>
              <a:t>是多少</a:t>
            </a:r>
            <a:r>
              <a:rPr lang="en-US" altLang="zh-CN" sz="2400" dirty="0">
                <a:solidFill>
                  <a:schemeClr val="tx1"/>
                </a:solidFill>
              </a:rPr>
              <a:t>?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FF00FF"/>
                </a:solidFill>
              </a:rPr>
              <a:t>(2)</a:t>
            </a:r>
            <a:r>
              <a:rPr lang="zh-CN" altLang="en-US" sz="2400" dirty="0">
                <a:solidFill>
                  <a:schemeClr val="tx1"/>
                </a:solidFill>
              </a:rPr>
              <a:t>如果一个总线周期中并行传送</a:t>
            </a:r>
            <a:r>
              <a:rPr lang="en-US" altLang="zh-CN" sz="2400" dirty="0">
                <a:solidFill>
                  <a:srgbClr val="0000FF"/>
                </a:solidFill>
              </a:rPr>
              <a:t>64</a:t>
            </a:r>
            <a:r>
              <a:rPr lang="zh-CN" altLang="en-US" sz="2400" dirty="0">
                <a:solidFill>
                  <a:srgbClr val="0000FF"/>
                </a:solidFill>
              </a:rPr>
              <a:t>位</a:t>
            </a:r>
            <a:r>
              <a:rPr lang="zh-CN" altLang="en-US" sz="2400" dirty="0">
                <a:solidFill>
                  <a:schemeClr val="tx1"/>
                </a:solidFill>
              </a:rPr>
              <a:t>数据，总线时钟频率升为</a:t>
            </a:r>
            <a:r>
              <a:rPr lang="en-US" altLang="zh-CN" sz="2400" dirty="0">
                <a:solidFill>
                  <a:srgbClr val="0000FF"/>
                </a:solidFill>
              </a:rPr>
              <a:t>66MHz</a:t>
            </a:r>
            <a:r>
              <a:rPr lang="zh-CN" altLang="en-US" sz="2400" dirty="0">
                <a:solidFill>
                  <a:schemeClr val="tx1"/>
                </a:solidFill>
              </a:rPr>
              <a:t>，总线带宽是多少</a:t>
            </a:r>
            <a:r>
              <a:rPr lang="en-US" altLang="zh-CN" sz="2400" dirty="0">
                <a:solidFill>
                  <a:schemeClr val="tx1"/>
                </a:solidFill>
              </a:rPr>
              <a:t>?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11268" name="Rectangle 3"/>
          <p:cNvSpPr/>
          <p:nvPr/>
        </p:nvSpPr>
        <p:spPr>
          <a:xfrm>
            <a:off x="250825" y="3500755"/>
            <a:ext cx="8735060" cy="296672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解：</a:t>
            </a:r>
            <a:r>
              <a:rPr lang="en-US" altLang="zh-CN" sz="2400" b="1" dirty="0">
                <a:solidFill>
                  <a:srgbClr val="FF00FF"/>
                </a:solidFill>
                <a:latin typeface="Arial" panose="020B0604020202020204" pitchFamily="34" charset="0"/>
              </a:rPr>
              <a:t>(1)</a:t>
            </a:r>
            <a:r>
              <a:rPr lang="zh-CN" altLang="en-US" sz="2400" b="1" dirty="0">
                <a:latin typeface="Arial" panose="020B0604020202020204" pitchFamily="34" charset="0"/>
              </a:rPr>
              <a:t>设总线带宽用</a:t>
            </a:r>
            <a:r>
              <a:rPr lang="en-US" altLang="zh-CN" sz="2400" b="1" dirty="0">
                <a:latin typeface="Arial" panose="020B0604020202020204" pitchFamily="34" charset="0"/>
              </a:rPr>
              <a:t>Dr</a:t>
            </a:r>
            <a:r>
              <a:rPr lang="zh-CN" altLang="en-US" sz="2400" b="1" dirty="0">
                <a:latin typeface="Arial" panose="020B0604020202020204" pitchFamily="34" charset="0"/>
              </a:rPr>
              <a:t>表示，总线时钟周期用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T=1/f</a:t>
            </a:r>
            <a:r>
              <a:rPr lang="zh-CN" altLang="en-US" sz="2400" b="1" dirty="0">
                <a:latin typeface="Arial" panose="020B0604020202020204" pitchFamily="34" charset="0"/>
              </a:rPr>
              <a:t>表示，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</a:pPr>
            <a:r>
              <a:rPr lang="zh-CN" altLang="en-US" sz="2400" b="1" dirty="0"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</a:rPr>
              <a:t>           </a:t>
            </a:r>
            <a:r>
              <a:rPr lang="zh-CN" altLang="en-US" sz="2400" b="1" dirty="0">
                <a:latin typeface="Arial" panose="020B0604020202020204" pitchFamily="34" charset="0"/>
              </a:rPr>
              <a:t>一个总线周期传送的数据量用</a:t>
            </a:r>
            <a:r>
              <a:rPr lang="en-US" altLang="zh-CN" sz="2400" b="1" dirty="0">
                <a:latin typeface="Arial" panose="020B0604020202020204" pitchFamily="34" charset="0"/>
              </a:rPr>
              <a:t>D</a:t>
            </a:r>
            <a:r>
              <a:rPr lang="zh-CN" altLang="en-US" sz="2400" b="1" dirty="0">
                <a:latin typeface="Arial" panose="020B0604020202020204" pitchFamily="34" charset="0"/>
              </a:rPr>
              <a:t>表示，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</a:pPr>
            <a:r>
              <a:rPr lang="zh-CN" altLang="en-US" sz="2400" b="1" dirty="0"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</a:rPr>
              <a:t>            </a:t>
            </a:r>
            <a:r>
              <a:rPr lang="zh-CN" altLang="en-US" sz="2400" b="1" dirty="0">
                <a:latin typeface="Arial" panose="020B0604020202020204" pitchFamily="34" charset="0"/>
              </a:rPr>
              <a:t>根据定义可得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</a:pPr>
            <a:r>
              <a:rPr lang="zh-CN" altLang="en-US" sz="2400" b="1" dirty="0">
                <a:latin typeface="Arial" panose="020B0604020202020204" pitchFamily="34" charset="0"/>
              </a:rPr>
              <a:t>	</a:t>
            </a:r>
            <a:r>
              <a:rPr lang="en-US" altLang="zh-CN" sz="2400" b="1" dirty="0">
                <a:latin typeface="Arial" panose="020B0604020202020204" pitchFamily="34" charset="0"/>
              </a:rPr>
              <a:t>         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Dr=D/T</a:t>
            </a:r>
            <a:r>
              <a:rPr lang="en-US" altLang="zh-CN" sz="2400" b="1" dirty="0">
                <a:latin typeface="Arial" panose="020B0604020202020204" pitchFamily="34" charset="0"/>
              </a:rPr>
              <a:t>=D×(1/T)</a:t>
            </a:r>
            <a:r>
              <a:rPr lang="en-US" altLang="zh-CN" sz="2400" b="1" dirty="0">
                <a:latin typeface="Arial" panose="020B0604020202020204" pitchFamily="34" charset="0"/>
              </a:rPr>
              <a:t>=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D×f</a:t>
            </a:r>
            <a:r>
              <a:rPr lang="en-US" altLang="zh-CN" sz="2400" b="1" dirty="0">
                <a:latin typeface="Arial" panose="020B0604020202020204" pitchFamily="34" charset="0"/>
              </a:rPr>
              <a:t>=4B×33×10</a:t>
            </a:r>
            <a:r>
              <a:rPr lang="en-US" altLang="zh-CN" sz="2400" b="1" baseline="30000" dirty="0">
                <a:latin typeface="Arial" panose="020B0604020202020204" pitchFamily="34" charset="0"/>
              </a:rPr>
              <a:t>6</a:t>
            </a:r>
            <a:r>
              <a:rPr lang="en-US" altLang="zh-CN" sz="2400" b="1" dirty="0">
                <a:latin typeface="Arial" panose="020B0604020202020204" pitchFamily="34" charset="0"/>
              </a:rPr>
              <a:t>/s=132MB/s</a:t>
            </a:r>
            <a:endParaRPr lang="en-US" altLang="zh-CN" sz="2400" b="1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</a:pPr>
            <a:r>
              <a:rPr lang="en-US" altLang="zh-CN" sz="2400" b="1" dirty="0">
                <a:solidFill>
                  <a:srgbClr val="FF00FF"/>
                </a:solidFill>
                <a:latin typeface="Arial" panose="020B0604020202020204" pitchFamily="34" charset="0"/>
              </a:rPr>
              <a:t>(2)</a:t>
            </a:r>
            <a:r>
              <a:rPr lang="en-US" altLang="zh-CN" sz="2400" b="1" dirty="0">
                <a:latin typeface="Arial" panose="020B0604020202020204" pitchFamily="34" charset="0"/>
              </a:rPr>
              <a:t> 64</a:t>
            </a:r>
            <a:r>
              <a:rPr lang="zh-CN" altLang="en-US" sz="2400" b="1" dirty="0">
                <a:latin typeface="Arial" panose="020B0604020202020204" pitchFamily="34" charset="0"/>
              </a:rPr>
              <a:t>位</a:t>
            </a:r>
            <a:r>
              <a:rPr lang="en-US" altLang="zh-CN" sz="2400" b="1" dirty="0">
                <a:latin typeface="Arial" panose="020B0604020202020204" pitchFamily="34" charset="0"/>
              </a:rPr>
              <a:t>=8B</a:t>
            </a:r>
            <a:endParaRPr lang="en-US" altLang="zh-CN" sz="2400" b="1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</a:pPr>
            <a:r>
              <a:rPr lang="en-US" altLang="zh-CN" sz="2400" b="1" dirty="0">
                <a:latin typeface="Arial" panose="020B0604020202020204" pitchFamily="34" charset="0"/>
              </a:rPr>
              <a:t>	  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Dr=D×f</a:t>
            </a:r>
            <a:r>
              <a:rPr lang="en-US" altLang="zh-CN" sz="2400" b="1" dirty="0">
                <a:latin typeface="Arial" panose="020B0604020202020204" pitchFamily="34" charset="0"/>
              </a:rPr>
              <a:t>=8B×66×10</a:t>
            </a:r>
            <a:r>
              <a:rPr lang="en-US" altLang="zh-CN" sz="2400" b="1" baseline="30000" dirty="0">
                <a:latin typeface="Arial" panose="020B0604020202020204" pitchFamily="34" charset="0"/>
              </a:rPr>
              <a:t>6</a:t>
            </a:r>
            <a:r>
              <a:rPr lang="en-US" altLang="zh-CN" sz="2400" b="1" dirty="0">
                <a:latin typeface="Arial" panose="020B0604020202020204" pitchFamily="34" charset="0"/>
              </a:rPr>
              <a:t>/s=528MB/s</a:t>
            </a:r>
            <a:endParaRPr lang="en-US" altLang="zh-CN" sz="2400" b="1" dirty="0">
              <a:latin typeface="Arial" panose="020B0604020202020204" pitchFamily="34" charset="0"/>
            </a:endParaRPr>
          </a:p>
        </p:txBody>
      </p:sp>
      <p:sp>
        <p:nvSpPr>
          <p:cNvPr id="1024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6.1.1</a:t>
            </a:r>
            <a:r>
              <a:rPr lang="zh-CN" altLang="en-US" dirty="0">
                <a:latin typeface="宋体" panose="02010600030101010101" pitchFamily="2" charset="-122"/>
              </a:rPr>
              <a:t>总线的基本概念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6.1.2</a:t>
            </a:r>
            <a:r>
              <a:rPr lang="zh-CN" altLang="en-US" b="0" dirty="0">
                <a:latin typeface="宋体" panose="02010600030101010101" pitchFamily="2" charset="-122"/>
              </a:rPr>
              <a:t>总线的连接方式</a:t>
            </a:r>
            <a:r>
              <a:rPr lang="zh-CN" altLang="en-US" b="0" i="1" dirty="0">
                <a:latin typeface="宋体" panose="02010600030101010101" pitchFamily="2" charset="-122"/>
              </a:rPr>
              <a:t> </a:t>
            </a:r>
            <a:endParaRPr lang="zh-CN" altLang="en-US" b="0" i="1" dirty="0">
              <a:latin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35560" y="836930"/>
            <a:ext cx="8966200" cy="2938145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适配器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接口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实现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高速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与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低速外设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之间工作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速度上的匹配和同步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，并完成计算机和外设之间的所有</a:t>
            </a:r>
            <a:r>
              <a:rPr lang="zh-CN" altLang="en-US" sz="2400" dirty="0">
                <a:solidFill>
                  <a:srgbClr val="FF00FF"/>
                </a:solidFill>
                <a:latin typeface="宋体" panose="02010600030101010101" pitchFamily="2" charset="-122"/>
              </a:rPr>
              <a:t>数据传送和控制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。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单处理器系统中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总线类型：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宋体" panose="02010600030101010101" pitchFamily="2" charset="-122"/>
              </a:rPr>
              <a:t>单总线，多总线</a:t>
            </a:r>
            <a:endParaRPr lang="zh-CN" altLang="en-US" sz="2400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140000"/>
              </a:lnSpc>
              <a:buNone/>
            </a:pP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344170" lvl="1" indent="0" eaLnBrk="1" hangingPunct="1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单总线：</a:t>
            </a:r>
            <a:r>
              <a:rPr lang="zh-CN" altLang="en-US" sz="2400" dirty="0">
                <a:latin typeface="宋体" panose="02010600030101010101" pitchFamily="2" charset="-122"/>
              </a:rPr>
              <a:t>使用单一的系统总线来连接</a:t>
            </a:r>
            <a:r>
              <a:rPr lang="en-US" altLang="zh-CN" sz="2400" dirty="0">
                <a:latin typeface="宋体" panose="02010600030101010101" pitchFamily="2" charset="-122"/>
              </a:rPr>
              <a:t>CPU</a:t>
            </a:r>
            <a:r>
              <a:rPr lang="zh-CN" altLang="en-US" sz="2400" dirty="0">
                <a:latin typeface="宋体" panose="02010600030101010101" pitchFamily="2" charset="-122"/>
              </a:rPr>
              <a:t>、内存和</a:t>
            </a:r>
            <a:r>
              <a:rPr lang="en-US" altLang="zh-CN" sz="2400" dirty="0">
                <a:latin typeface="宋体" panose="02010600030101010101" pitchFamily="2" charset="-122"/>
              </a:rPr>
              <a:t>I/O</a:t>
            </a:r>
            <a:r>
              <a:rPr lang="zh-CN" altLang="en-US" sz="2400" dirty="0">
                <a:latin typeface="宋体" panose="02010600030101010101" pitchFamily="2" charset="-122"/>
              </a:rPr>
              <a:t>设备。 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1019810" y="3933190"/>
          <a:ext cx="6419215" cy="2846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4749800" imgH="1873250" progId="Paint.Picture">
                  <p:embed/>
                </p:oleObj>
              </mc:Choice>
              <mc:Fallback>
                <p:oleObj name="" r:id="rId2" imgW="4749800" imgH="1873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9810" y="3933190"/>
                        <a:ext cx="6419215" cy="2846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952,&quot;width&quot;:7486}"/>
</p:tagLst>
</file>

<file path=ppt/tags/tag2.xml><?xml version="1.0" encoding="utf-8"?>
<p:tagLst xmlns:p="http://schemas.openxmlformats.org/presentationml/2006/main">
  <p:tag name="KSO_WM_UNIT_PLACING_PICTURE_USER_VIEWPORT" val="{&quot;height&quot;:2952,&quot;width&quot;:7486}"/>
</p:tagLst>
</file>

<file path=ppt/tags/tag3.xml><?xml version="1.0" encoding="utf-8"?>
<p:tagLst xmlns:p="http://schemas.openxmlformats.org/presentationml/2006/main">
  <p:tag name="KSO_WPP_MARK_KEY" val="66ab5fd7-227b-46e2-b7e3-e3d98493f006"/>
  <p:tag name="COMMONDATA" val="eyJoZGlkIjoiZTA1OGViMDJjMGQzMThmMGQ1YTI1NDM3MGFlZjFjZWYifQ=="/>
  <p:tag name="commondata" val="eyJoZGlkIjoiZDk3NmJkYjNkZGMzMmIwNWRmZThiNjcyN2RhNzBiOWUifQ=="/>
</p:tagLst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5759</Words>
  <Application>WPS 演示</Application>
  <PresentationFormat>在屏幕上显示</PresentationFormat>
  <Paragraphs>583</Paragraphs>
  <Slides>45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20</vt:i4>
      </vt:variant>
      <vt:variant>
        <vt:lpstr>幻灯片标题</vt:lpstr>
      </vt:variant>
      <vt:variant>
        <vt:i4>45</vt:i4>
      </vt:variant>
    </vt:vector>
  </HeadingPairs>
  <TitlesOfParts>
    <vt:vector size="75" baseType="lpstr">
      <vt:lpstr>Arial</vt:lpstr>
      <vt:lpstr>宋体</vt:lpstr>
      <vt:lpstr>Wingdings</vt:lpstr>
      <vt:lpstr>黑体</vt:lpstr>
      <vt:lpstr>Times New Roman</vt:lpstr>
      <vt:lpstr>Wingdings</vt:lpstr>
      <vt:lpstr>方正粗黑宋简体</vt:lpstr>
      <vt:lpstr>微软雅黑</vt:lpstr>
      <vt:lpstr>Arial Unicode MS</vt:lpstr>
      <vt:lpstr>Network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1.3.1 计算机硬件组成</vt:lpstr>
      <vt:lpstr>第六章 总线系统</vt:lpstr>
      <vt:lpstr>6.1总线的概念和结构形态</vt:lpstr>
      <vt:lpstr>6.1.1总线的基本概念</vt:lpstr>
      <vt:lpstr>6.1.1总线的基本概念</vt:lpstr>
      <vt:lpstr>6.1.1总线的基本概念</vt:lpstr>
      <vt:lpstr>6.1.1总线的基本概念</vt:lpstr>
      <vt:lpstr>6.1.1总线的基本概念</vt:lpstr>
      <vt:lpstr>6.1.2总线的连接方式 </vt:lpstr>
      <vt:lpstr>单总线结构特点：</vt:lpstr>
      <vt:lpstr>6.1.2总线的连接方式</vt:lpstr>
      <vt:lpstr>6.1.3 总线的内部结构</vt:lpstr>
      <vt:lpstr>PowerPoint 演示文稿</vt:lpstr>
      <vt:lpstr>6.1.5 总线结构实例：奔腾计算机主板结构</vt:lpstr>
      <vt:lpstr>6.2 总线接口</vt:lpstr>
      <vt:lpstr>6.2.1 信息传送方式</vt:lpstr>
      <vt:lpstr>6.2.1 信息传送方式</vt:lpstr>
      <vt:lpstr>6.2.2 总线接口的基本概念</vt:lpstr>
      <vt:lpstr>6.2.2 总线接口的基本概念</vt:lpstr>
      <vt:lpstr>6.3  总线的仲裁</vt:lpstr>
      <vt:lpstr>6.3  总线的仲裁</vt:lpstr>
      <vt:lpstr>6.3.1 集中式仲裁</vt:lpstr>
      <vt:lpstr>6.3.1 集中式仲裁</vt:lpstr>
      <vt:lpstr>6.3.1 集中式仲裁</vt:lpstr>
      <vt:lpstr>6.3.1 集中式仲裁</vt:lpstr>
      <vt:lpstr>6.3.1  集中式 仲裁</vt:lpstr>
      <vt:lpstr>6.3.2 分布式仲裁</vt:lpstr>
      <vt:lpstr>6.4总线的定时和数据传送模式</vt:lpstr>
      <vt:lpstr>6.4.1 总线的定时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6.4.2 总线数据传送模式</vt:lpstr>
      <vt:lpstr>6.4.2 总线数据传送模式</vt:lpstr>
      <vt:lpstr>6.4.2 总线数据传送模式</vt:lpstr>
      <vt:lpstr>6.4.2 总线数据传送模式</vt:lpstr>
      <vt:lpstr>PowerPoint 演示文稿</vt:lpstr>
      <vt:lpstr>1.3.1 计算机硬件组成</vt:lpstr>
      <vt:lpstr>作业</vt:lpstr>
    </vt:vector>
  </TitlesOfParts>
  <Company>Ningbo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第六章  总线系统</dc:title>
  <dc:creator>杨旭东</dc:creator>
  <cp:lastModifiedBy>李艳军（杨林妈妈）</cp:lastModifiedBy>
  <cp:revision>169</cp:revision>
  <dcterms:created xsi:type="dcterms:W3CDTF">2008-05-19T20:46:00Z</dcterms:created>
  <dcterms:modified xsi:type="dcterms:W3CDTF">2024-09-02T04:11:13Z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A080B0532DC44CB89C1BD1BD7E7F54E0</vt:lpwstr>
  </property>
</Properties>
</file>